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8"/>
  </p:notesMasterIdLst>
  <p:sldIdLst>
    <p:sldId id="256" r:id="rId2"/>
    <p:sldId id="295" r:id="rId3"/>
    <p:sldId id="296" r:id="rId4"/>
    <p:sldId id="312" r:id="rId5"/>
    <p:sldId id="297" r:id="rId6"/>
    <p:sldId id="265" r:id="rId7"/>
    <p:sldId id="272" r:id="rId8"/>
    <p:sldId id="269" r:id="rId9"/>
    <p:sldId id="266" r:id="rId10"/>
    <p:sldId id="278" r:id="rId11"/>
    <p:sldId id="270" r:id="rId12"/>
    <p:sldId id="276" r:id="rId13"/>
    <p:sldId id="298" r:id="rId14"/>
    <p:sldId id="285" r:id="rId15"/>
    <p:sldId id="282" r:id="rId16"/>
    <p:sldId id="299" r:id="rId17"/>
    <p:sldId id="275" r:id="rId18"/>
    <p:sldId id="277" r:id="rId19"/>
    <p:sldId id="267" r:id="rId20"/>
    <p:sldId id="271" r:id="rId21"/>
    <p:sldId id="274" r:id="rId22"/>
    <p:sldId id="273" r:id="rId23"/>
    <p:sldId id="353" r:id="rId24"/>
    <p:sldId id="311" r:id="rId25"/>
    <p:sldId id="258" r:id="rId26"/>
    <p:sldId id="259" r:id="rId27"/>
    <p:sldId id="260" r:id="rId28"/>
    <p:sldId id="286" r:id="rId29"/>
    <p:sldId id="304" r:id="rId30"/>
    <p:sldId id="287" r:id="rId31"/>
    <p:sldId id="301" r:id="rId32"/>
    <p:sldId id="305" r:id="rId33"/>
    <p:sldId id="300" r:id="rId34"/>
    <p:sldId id="302" r:id="rId35"/>
    <p:sldId id="308" r:id="rId36"/>
    <p:sldId id="309" r:id="rId37"/>
    <p:sldId id="313" r:id="rId38"/>
    <p:sldId id="306" r:id="rId39"/>
    <p:sldId id="307" r:id="rId40"/>
    <p:sldId id="310" r:id="rId41"/>
    <p:sldId id="354" r:id="rId42"/>
    <p:sldId id="355" r:id="rId43"/>
    <p:sldId id="369" r:id="rId44"/>
    <p:sldId id="360" r:id="rId45"/>
    <p:sldId id="361" r:id="rId46"/>
    <p:sldId id="359"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2" autoAdjust="0"/>
    <p:restoredTop sz="88168" autoAdjust="0"/>
  </p:normalViewPr>
  <p:slideViewPr>
    <p:cSldViewPr>
      <p:cViewPr varScale="1">
        <p:scale>
          <a:sx n="60" d="100"/>
          <a:sy n="60" d="100"/>
        </p:scale>
        <p:origin x="-1530" y="-84"/>
      </p:cViewPr>
      <p:guideLst>
        <p:guide orient="horz" pos="2160"/>
        <p:guide pos="2880"/>
      </p:guideLst>
    </p:cSldViewPr>
  </p:slideViewPr>
  <p:outlineViewPr>
    <p:cViewPr>
      <p:scale>
        <a:sx n="33" d="100"/>
        <a:sy n="33" d="100"/>
      </p:scale>
      <p:origin x="0" y="19524"/>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4A78C0-9C24-401F-80B1-62D667F36397}" type="datetimeFigureOut">
              <a:rPr lang="en-US" smtClean="0"/>
              <a:pPr/>
              <a:t>12/12/2015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66FE7F-9CA7-45A7-ABC5-B3E4F655920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t>Walla Walla Watershed</a:t>
            </a:r>
            <a:r>
              <a:rPr lang="en-US" baseline="0" dirty="0" smtClean="0"/>
              <a:t> Blue Mountains on your right. Columbia River on the left. Snake River at the top. For every mile east of the Columbia River up gradient the average rainfall increases by an inch with the Blue Mountain receiving up to 60 inches of which only 10% leaves in surface water…such as Mill Creek. For the remainder the mountains act as a huge sponge, soaking up the water to refresh the shallow aquifer and store water in the deep basalt aquifers.</a:t>
            </a:r>
            <a:r>
              <a:rPr lang="en-US" b="1" dirty="0" smtClean="0"/>
              <a:t> Soils</a:t>
            </a:r>
          </a:p>
          <a:p>
            <a:r>
              <a:rPr lang="en-US" dirty="0" smtClean="0"/>
              <a:t>At the confluence of the Walla Walla River and the Columbia the loess soils may be 100 ft deep.</a:t>
            </a:r>
          </a:p>
          <a:p>
            <a:r>
              <a:rPr lang="en-US" dirty="0" smtClean="0"/>
              <a:t>At the top of the Blue Mountains, the forest soils are mostly shallow-less than 1 ft.</a:t>
            </a:r>
          </a:p>
          <a:p>
            <a:pPr>
              <a:buNone/>
            </a:pPr>
            <a:r>
              <a:rPr lang="en-US" b="1" dirty="0" smtClean="0"/>
              <a:t>Sunlight</a:t>
            </a:r>
          </a:p>
          <a:p>
            <a:r>
              <a:rPr lang="en-US" dirty="0" smtClean="0"/>
              <a:t>The lower part of the basin experiences more sunlight and higher temperatures.</a:t>
            </a:r>
          </a:p>
          <a:p>
            <a:r>
              <a:rPr lang="en-US" dirty="0" smtClean="0"/>
              <a:t>At the top of the Blue Mountains the benches and south facing slopes are drier and the north facing slopes more moist.</a:t>
            </a:r>
          </a:p>
          <a:p>
            <a:pPr>
              <a:buNone/>
            </a:pPr>
            <a:r>
              <a:rPr lang="en-US" b="1" dirty="0" smtClean="0"/>
              <a:t>Weather</a:t>
            </a:r>
          </a:p>
          <a:p>
            <a:r>
              <a:rPr lang="en-US" dirty="0" smtClean="0"/>
              <a:t>Temperatures may be as high as over 100F in mid summer and below 0F in mid winter.</a:t>
            </a:r>
          </a:p>
          <a:p>
            <a:r>
              <a:rPr lang="en-US" dirty="0" smtClean="0"/>
              <a:t>Rainfall is most plentiful from late October to mid to late June.</a:t>
            </a:r>
          </a:p>
          <a:p>
            <a:r>
              <a:rPr lang="en-US" dirty="0" smtClean="0"/>
              <a:t>No substantial rainfall may occur between</a:t>
            </a:r>
          </a:p>
          <a:p>
            <a:pPr>
              <a:buNone/>
            </a:pPr>
            <a:r>
              <a:rPr lang="en-US" dirty="0" smtClean="0"/>
              <a:t>	 July 1 and October 1.</a:t>
            </a:r>
          </a:p>
          <a:p>
            <a:endParaRPr lang="en-US" dirty="0"/>
          </a:p>
        </p:txBody>
      </p:sp>
      <p:sp>
        <p:nvSpPr>
          <p:cNvPr id="4" name="Slide Number Placeholder 3"/>
          <p:cNvSpPr>
            <a:spLocks noGrp="1"/>
          </p:cNvSpPr>
          <p:nvPr>
            <p:ph type="sldNum" sz="quarter" idx="10"/>
          </p:nvPr>
        </p:nvSpPr>
        <p:spPr/>
        <p:txBody>
          <a:bodyPr/>
          <a:lstStyle/>
          <a:p>
            <a:fld id="{04B6B5EC-A8F8-416A-AF6B-2F5F43652FC1}"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Oregon Iris, Lupine, Prairie Smoke,</a:t>
            </a:r>
            <a:r>
              <a:rPr lang="en-US" baseline="0" dirty="0" smtClean="0"/>
              <a:t> Arrowleaf Balsam Root, Owl Clover</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Along the breaks of the Wenaha River</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Skunk Cabbage,</a:t>
            </a:r>
            <a:r>
              <a:rPr lang="en-US" baseline="0" dirty="0" smtClean="0"/>
              <a:t> Ponderosa Pine Grand Fir, Western Larch</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Mountain</a:t>
            </a:r>
            <a:r>
              <a:rPr lang="en-US" baseline="0" dirty="0" smtClean="0"/>
              <a:t> Huckleberry, Red flowering </a:t>
            </a:r>
            <a:r>
              <a:rPr lang="en-US" baseline="0" dirty="0" err="1" smtClean="0"/>
              <a:t>currant,Woods</a:t>
            </a:r>
            <a:r>
              <a:rPr lang="en-US" baseline="0" dirty="0" smtClean="0"/>
              <a:t> Violet, Peony, Camas- Camas roots and huckleberries are traditional women’s foods for local Native American Tribes.</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Looking down into the Wenaha</a:t>
            </a:r>
            <a:r>
              <a:rPr lang="en-US" baseline="0" dirty="0" smtClean="0"/>
              <a:t> River Canyon</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Ponderosa Pine, Western Larch, golden</a:t>
            </a:r>
            <a:r>
              <a:rPr lang="en-US" baseline="0" dirty="0" smtClean="0"/>
              <a:t> currant, Pacific Ninebark and Columbine</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Scarlet Gilia</a:t>
            </a:r>
            <a:r>
              <a:rPr lang="en-US" baseline="0" dirty="0" smtClean="0"/>
              <a:t>, Blue Mt Penstemon and </a:t>
            </a:r>
            <a:r>
              <a:rPr lang="en-US" baseline="0" dirty="0" smtClean="0">
                <a:solidFill>
                  <a:srgbClr val="FF0000"/>
                </a:solidFill>
              </a:rPr>
              <a:t>Shrubby Penstemon, Owl Clover</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7A66FE7F-9CA7-45A7-ABC5-B3E4F6559202}"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Mountain Goats Rd 62 overlooking the Wenaha</a:t>
            </a:r>
            <a:r>
              <a:rPr lang="en-US" baseline="0" dirty="0" smtClean="0"/>
              <a:t> Wilderness</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principles are illustrated by where one can locate native plants in the Walla Walla Watershed.</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you begin to think about how to landscape with native plants –first identify goals. </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Near the confluence</a:t>
            </a:r>
            <a:r>
              <a:rPr lang="en-US" baseline="0" dirty="0" smtClean="0"/>
              <a:t> of the Walla Walla River with the Columbia River where rain fall is minimal and sunlight is maximum.</a:t>
            </a:r>
            <a:endParaRPr lang="en-US" dirty="0" smtClean="0"/>
          </a:p>
          <a:p>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 evaluate</a:t>
            </a:r>
            <a:r>
              <a:rPr lang="en-US" baseline="0" dirty="0" smtClean="0"/>
              <a:t> conditions in the area that you will plant your garden.</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Learn</a:t>
            </a:r>
            <a:r>
              <a:rPr lang="en-US" baseline="0" dirty="0" smtClean="0"/>
              <a:t> the needs of native plants and group them according to needs.</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you have established</a:t>
            </a:r>
            <a:r>
              <a:rPr lang="en-US" baseline="0" dirty="0" smtClean="0"/>
              <a:t> goals, evaluated soils and learned about the needs of native plants  than group native plants.</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Rocky Mt Juniper,</a:t>
            </a:r>
            <a:r>
              <a:rPr lang="en-US" baseline="0" dirty="0" smtClean="0"/>
              <a:t> Oak Leaf Sumac, Green Rabbitbrush, Fringed Rabbitbrush, Bitterbrush, Idaho Fescue</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Ponderosa Pine are drought and fire resistant and although</a:t>
            </a:r>
            <a:r>
              <a:rPr lang="en-US" baseline="0" dirty="0" smtClean="0"/>
              <a:t> this tree is probably 200-300 years old, they are also great trees for cavity nesting</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Douglas Fir, Wood’s Violet, Vine Maple, Dwarf Huckleberry (Evergreen) Quaking Aspen, Oregon Iris</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33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Western Larch, Mock</a:t>
            </a:r>
            <a:r>
              <a:rPr lang="en-US" baseline="0" dirty="0" smtClean="0"/>
              <a:t> Orange</a:t>
            </a:r>
            <a:r>
              <a:rPr lang="en-US" dirty="0" smtClean="0"/>
              <a:t>, Bunchberry, Peony</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34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Engleman spruce-usually</a:t>
            </a:r>
            <a:r>
              <a:rPr lang="en-US" baseline="0" dirty="0" smtClean="0"/>
              <a:t> found at high elevations but survives in moist soils at lower elevations –white alder long lasting deep rooted-bitter cherry white blossoms in spring-cascara-Douglas spirea</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37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It forms dense thickets, especially along river banks and gravel bars, which crowd out native plants and may alter soil nutrient concentrations. This shrub is difficult to control, can produce seeds during its first year and seeds are viable 3 to 5 years</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38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Green</a:t>
            </a:r>
            <a:r>
              <a:rPr lang="en-US" baseline="0" dirty="0" smtClean="0"/>
              <a:t> rabbitbrush and Globe Mallow</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Himalayan Blackberry</a:t>
            </a:r>
            <a:r>
              <a:rPr lang="en-US" sz="1200" b="1"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It is a notorious invasive species in many countries around the world and costs millions of dollars for both control and in estimated impacts. This species spreads aggressively and has severe negative impacts to native plants, wildlife and livestock.</a:t>
            </a:r>
          </a:p>
          <a:p>
            <a:r>
              <a:rPr lang="en-US" sz="1200" b="1" i="0" kern="1200" dirty="0" smtClean="0">
                <a:solidFill>
                  <a:schemeClr val="tx1"/>
                </a:solidFill>
                <a:latin typeface="+mn-lt"/>
                <a:ea typeface="+mn-ea"/>
                <a:cs typeface="+mn-cs"/>
              </a:rPr>
              <a:t>Indigo Bush </a:t>
            </a:r>
            <a:r>
              <a:rPr lang="en-US" sz="1200" b="0" i="0" kern="1200" dirty="0" smtClean="0">
                <a:solidFill>
                  <a:schemeClr val="tx1"/>
                </a:solidFill>
                <a:latin typeface="+mn-lt"/>
                <a:ea typeface="+mn-ea"/>
                <a:cs typeface="+mn-cs"/>
              </a:rPr>
              <a:t>Although native to the Eastern United States, in some Western states it is considered invasive and has naturalized. It escapes planted areas and grows along streams and rivers and prairie draws forming dense thickets and outcompetes native species. Toxic to humans and livestock.</a:t>
            </a:r>
          </a:p>
          <a:p>
            <a:r>
              <a:rPr lang="en-US" sz="1200" b="1" i="0" kern="1200" dirty="0" smtClean="0">
                <a:solidFill>
                  <a:schemeClr val="tx1"/>
                </a:solidFill>
                <a:latin typeface="+mn-lt"/>
                <a:ea typeface="+mn-ea"/>
                <a:cs typeface="+mn-cs"/>
              </a:rPr>
              <a:t>Yellow flag </a:t>
            </a:r>
            <a:r>
              <a:rPr lang="en-US" sz="1200" b="0" i="0" kern="1200" dirty="0" smtClean="0">
                <a:solidFill>
                  <a:schemeClr val="tx1"/>
                </a:solidFill>
                <a:latin typeface="+mn-lt"/>
                <a:ea typeface="+mn-ea"/>
                <a:cs typeface="+mn-cs"/>
              </a:rPr>
              <a:t>iris is an invasive ornamental perennial that is a problem in many states and other countries. It will sicken livestock if ingested and is generally avoided by herbivores. Contact with its resins can cause skin irritation in humans.</a:t>
            </a:r>
          </a:p>
          <a:p>
            <a:r>
              <a:rPr lang="en-US" sz="1200" b="1" i="0" kern="1200" dirty="0" smtClean="0">
                <a:solidFill>
                  <a:schemeClr val="tx1"/>
                </a:solidFill>
                <a:latin typeface="+mn-lt"/>
                <a:ea typeface="+mn-ea"/>
                <a:cs typeface="+mn-cs"/>
              </a:rPr>
              <a:t>Reed Canary Grass-It </a:t>
            </a:r>
            <a:r>
              <a:rPr lang="en-US" sz="1200" b="0" i="0" kern="1200" dirty="0" smtClean="0">
                <a:solidFill>
                  <a:schemeClr val="tx1"/>
                </a:solidFill>
                <a:latin typeface="+mn-lt"/>
                <a:ea typeface="+mn-ea"/>
                <a:cs typeface="+mn-cs"/>
              </a:rPr>
              <a:t>is a major threat to natural wetlands. It out competes most native species as it forms large, single-species stands, outcompeting other species. Dense stands have little wildlife habitat value. Its invasion can cause siltation in irrigation ditches.</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39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A66FE7F-9CA7-45A7-ABC5-B3E4F6559202}" type="slidenum">
              <a:rPr lang="en-US" smtClean="0"/>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Big</a:t>
            </a:r>
            <a:r>
              <a:rPr lang="en-US" baseline="0" dirty="0" smtClean="0"/>
              <a:t> Basin Wild Rye-Bitterroot-Bitterbrush and Sage</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Looking glass</a:t>
            </a:r>
            <a:r>
              <a:rPr lang="en-US" baseline="0" dirty="0" smtClean="0"/>
              <a:t> Creek are Scouler willow, Douglas fir and </a:t>
            </a:r>
            <a:r>
              <a:rPr lang="en-US" baseline="0" dirty="0" err="1" smtClean="0"/>
              <a:t>and</a:t>
            </a:r>
            <a:r>
              <a:rPr lang="en-US" baseline="0" dirty="0" smtClean="0"/>
              <a:t> monkey flower</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Common riparian plants and thrive in all elevations</a:t>
            </a:r>
            <a:r>
              <a:rPr lang="en-US" baseline="0" dirty="0" smtClean="0"/>
              <a:t> of the watershed include </a:t>
            </a:r>
            <a:r>
              <a:rPr lang="en-US" baseline="0" dirty="0" err="1" smtClean="0"/>
              <a:t>serviceberr,y</a:t>
            </a:r>
            <a:r>
              <a:rPr lang="en-US" baseline="0" dirty="0" smtClean="0"/>
              <a:t> red osier dogwood, wood’s rose and mock orange.</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Along the Grande Ronde River near its confluence with the Snake River are Penstemon, Ponderosa Pine,</a:t>
            </a:r>
            <a:r>
              <a:rPr lang="en-US" baseline="0" dirty="0" smtClean="0"/>
              <a:t> Black Cottonwood that provide nesting for Lewis’ woodpeckers and nest sites for bald eagles.</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Along the breaks of the Snake River in June</a:t>
            </a:r>
            <a:endParaRPr lang="en-US" dirty="0"/>
          </a:p>
        </p:txBody>
      </p:sp>
      <p:sp>
        <p:nvSpPr>
          <p:cNvPr id="4" name="Slide Number Placeholder 3"/>
          <p:cNvSpPr>
            <a:spLocks noGrp="1"/>
          </p:cNvSpPr>
          <p:nvPr>
            <p:ph type="sldNum" sz="quarter" idx="10"/>
          </p:nvPr>
        </p:nvSpPr>
        <p:spPr/>
        <p:txBody>
          <a:bodyPr/>
          <a:lstStyle/>
          <a:p>
            <a:fld id="{7A66FE7F-9CA7-45A7-ABC5-B3E4F6559202}"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90176C82-2435-4034-B421-85124FCF5774}" type="datetimeFigureOut">
              <a:rPr lang="en-US" smtClean="0"/>
              <a:pPr/>
              <a:t>12/12/2015</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AD26F5DB-D61A-4AC9-B50F-378300540778}" type="slidenum">
              <a:rPr lang="en-US" smtClean="0"/>
              <a:pPr/>
              <a:t>‹#›</a:t>
            </a:fld>
            <a:endParaRPr lang="en-US"/>
          </a:p>
        </p:txBody>
      </p:sp>
    </p:spTree>
  </p:cSld>
  <p:clrMapOvr>
    <a:masterClrMapping/>
  </p:clrMapOvr>
  <p:transition spd="med" advClick="0" advTm="5000">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0176C82-2435-4034-B421-85124FCF5774}" type="datetimeFigureOut">
              <a:rPr lang="en-US" smtClean="0"/>
              <a:pPr/>
              <a:t>12/12/2015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6F5DB-D61A-4AC9-B50F-378300540778}" type="slidenum">
              <a:rPr lang="en-US" smtClean="0"/>
              <a:pPr/>
              <a:t>‹#›</a:t>
            </a:fld>
            <a:endParaRPr lang="en-US"/>
          </a:p>
        </p:txBody>
      </p:sp>
    </p:spTree>
  </p:cSld>
  <p:clrMapOvr>
    <a:masterClrMapping/>
  </p:clrMapOvr>
  <p:transition spd="med" advClick="0" advTm="5000">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0176C82-2435-4034-B421-85124FCF5774}" type="datetimeFigureOut">
              <a:rPr lang="en-US" smtClean="0"/>
              <a:pPr/>
              <a:t>12/12/2015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6F5DB-D61A-4AC9-B50F-378300540778}" type="slidenum">
              <a:rPr lang="en-US" smtClean="0"/>
              <a:pPr/>
              <a:t>‹#›</a:t>
            </a:fld>
            <a:endParaRPr lang="en-US"/>
          </a:p>
        </p:txBody>
      </p:sp>
    </p:spTree>
  </p:cSld>
  <p:clrMapOvr>
    <a:masterClrMapping/>
  </p:clrMapOvr>
  <p:transition spd="med" advClick="0" advTm="5000">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0176C82-2435-4034-B421-85124FCF5774}" type="datetimeFigureOut">
              <a:rPr lang="en-US" smtClean="0"/>
              <a:pPr/>
              <a:t>12/12/2015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6F5DB-D61A-4AC9-B50F-378300540778}" type="slidenum">
              <a:rPr lang="en-US" smtClean="0"/>
              <a:pPr/>
              <a:t>‹#›</a:t>
            </a:fld>
            <a:endParaRPr lang="en-US"/>
          </a:p>
        </p:txBody>
      </p:sp>
    </p:spTree>
  </p:cSld>
  <p:clrMapOvr>
    <a:masterClrMapping/>
  </p:clrMapOvr>
  <p:transition spd="med" advClick="0" advTm="5000">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0176C82-2435-4034-B421-85124FCF5774}" type="datetimeFigureOut">
              <a:rPr lang="en-US" smtClean="0"/>
              <a:pPr/>
              <a:t>12/12/2015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6F5DB-D61A-4AC9-B50F-378300540778}" type="slidenum">
              <a:rPr lang="en-US" smtClean="0"/>
              <a:pPr/>
              <a:t>‹#›</a:t>
            </a:fld>
            <a:endParaRPr lang="en-US"/>
          </a:p>
        </p:txBody>
      </p:sp>
    </p:spTree>
  </p:cSld>
  <p:clrMapOvr>
    <a:masterClrMapping/>
  </p:clrMapOvr>
  <p:transition spd="med" advClick="0" advTm="5000">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0176C82-2435-4034-B421-85124FCF5774}" type="datetimeFigureOut">
              <a:rPr lang="en-US" smtClean="0"/>
              <a:pPr/>
              <a:t>12/12/2015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6F5DB-D61A-4AC9-B50F-378300540778}" type="slidenum">
              <a:rPr lang="en-US" smtClean="0"/>
              <a:pPr/>
              <a:t>‹#›</a:t>
            </a:fld>
            <a:endParaRPr lang="en-US"/>
          </a:p>
        </p:txBody>
      </p:sp>
    </p:spTree>
  </p:cSld>
  <p:clrMapOvr>
    <a:masterClrMapping/>
  </p:clrMapOvr>
  <p:transition spd="med" advClick="0" advTm="5000">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90176C82-2435-4034-B421-85124FCF5774}" type="datetimeFigureOut">
              <a:rPr lang="en-US" smtClean="0"/>
              <a:pPr/>
              <a:t>12/12/2015</a:t>
            </a:fld>
            <a:endParaRPr lang="en-US"/>
          </a:p>
        </p:txBody>
      </p:sp>
      <p:sp>
        <p:nvSpPr>
          <p:cNvPr id="27" name="Slide Number Placeholder 26"/>
          <p:cNvSpPr>
            <a:spLocks noGrp="1"/>
          </p:cNvSpPr>
          <p:nvPr>
            <p:ph type="sldNum" sz="quarter" idx="11"/>
          </p:nvPr>
        </p:nvSpPr>
        <p:spPr/>
        <p:txBody>
          <a:bodyPr rtlCol="0"/>
          <a:lstStyle/>
          <a:p>
            <a:fld id="{AD26F5DB-D61A-4AC9-B50F-378300540778}"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transition spd="med" advClick="0" advTm="5000">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90176C82-2435-4034-B421-85124FCF5774}" type="datetimeFigureOut">
              <a:rPr lang="en-US" smtClean="0"/>
              <a:pPr/>
              <a:t>12/12/2015</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AD26F5DB-D61A-4AC9-B50F-378300540778}" type="slidenum">
              <a:rPr lang="en-US" smtClean="0"/>
              <a:pPr/>
              <a:t>‹#›</a:t>
            </a:fld>
            <a:endParaRPr lang="en-US"/>
          </a:p>
        </p:txBody>
      </p:sp>
    </p:spTree>
  </p:cSld>
  <p:clrMapOvr>
    <a:masterClrMapping/>
  </p:clrMapOvr>
  <p:transition spd="med" advClick="0" advTm="5000">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176C82-2435-4034-B421-85124FCF5774}" type="datetimeFigureOut">
              <a:rPr lang="en-US" smtClean="0"/>
              <a:pPr/>
              <a:t>12/12/2015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26F5DB-D61A-4AC9-B50F-378300540778}" type="slidenum">
              <a:rPr lang="en-US" smtClean="0"/>
              <a:pPr/>
              <a:t>‹#›</a:t>
            </a:fld>
            <a:endParaRPr lang="en-US"/>
          </a:p>
        </p:txBody>
      </p:sp>
    </p:spTree>
  </p:cSld>
  <p:clrMapOvr>
    <a:masterClrMapping/>
  </p:clrMapOvr>
  <p:transition spd="med" advClick="0" advTm="5000">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0176C82-2435-4034-B421-85124FCF5774}" type="datetimeFigureOut">
              <a:rPr lang="en-US" smtClean="0"/>
              <a:pPr/>
              <a:t>12/12/2015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6F5DB-D61A-4AC9-B50F-378300540778}" type="slidenum">
              <a:rPr lang="en-US" smtClean="0"/>
              <a:pPr/>
              <a:t>‹#›</a:t>
            </a:fld>
            <a:endParaRPr lang="en-US"/>
          </a:p>
        </p:txBody>
      </p:sp>
    </p:spTree>
  </p:cSld>
  <p:clrMapOvr>
    <a:masterClrMapping/>
  </p:clrMapOvr>
  <p:transition spd="med" advClick="0" advTm="5000">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0176C82-2435-4034-B421-85124FCF5774}" type="datetimeFigureOut">
              <a:rPr lang="en-US" smtClean="0"/>
              <a:pPr/>
              <a:t>12/12/2015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6F5DB-D61A-4AC9-B50F-378300540778}" type="slidenum">
              <a:rPr lang="en-US" smtClean="0"/>
              <a:pPr/>
              <a:t>‹#›</a:t>
            </a:fld>
            <a:endParaRPr lang="en-US"/>
          </a:p>
        </p:txBody>
      </p:sp>
    </p:spTree>
  </p:cSld>
  <p:clrMapOvr>
    <a:masterClrMapping/>
  </p:clrMapOvr>
  <p:transition spd="med" advClick="0" advTm="5000">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90176C82-2435-4034-B421-85124FCF5774}" type="datetimeFigureOut">
              <a:rPr lang="en-US" smtClean="0"/>
              <a:pPr/>
              <a:t>12/12/2015</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AD26F5DB-D61A-4AC9-B50F-3783005407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advClick="0" advTm="5000">
    <p:wipe dir="r"/>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3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3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3.jpeg"/><Relationship Id="rId7"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9.jpeg"/><Relationship Id="rId7" Type="http://schemas.openxmlformats.org/officeDocument/2006/relationships/image" Target="../media/image72.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wnps.org/plant_lists/counties/walla_walla/walla_walla_county.html" TargetMode="External"/><Relationship Id="rId2" Type="http://schemas.openxmlformats.org/officeDocument/2006/relationships/hyperlink" Target="http://www.bentler.us/eastern-washington/plants/" TargetMode="External"/><Relationship Id="rId1" Type="http://schemas.openxmlformats.org/officeDocument/2006/relationships/slideLayout" Target="../slideLayouts/slideLayout2.xml"/><Relationship Id="rId5" Type="http://schemas.openxmlformats.org/officeDocument/2006/relationships/hyperlink" Target="http://www.nwcb.wa.gov/" TargetMode="External"/><Relationship Id="rId4" Type="http://schemas.openxmlformats.org/officeDocument/2006/relationships/hyperlink" Target="http://www.nwplants.com/business/catalog/indexPerennials.htm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tribalnativeplants.com/" TargetMode="External"/><Relationship Id="rId2" Type="http://schemas.openxmlformats.org/officeDocument/2006/relationships/hyperlink" Target="https://www.google.com/url?sa=t&amp;rct=j&amp;q=&amp;esrc=s&amp;source=web&amp;cd=1&amp;cad=rja&amp;uact=8&amp;ved=0CCQQFjAA&amp;url=http://www.tribalnativeplants.com/&amp;ei=-QQaU5_gJov1oAS__4KoDA&amp;usg=AFQjCNFHGDfqzutla9OmW_j9UV13KCogog&amp;bvm=bv.62578216,d.cGU" TargetMode="External"/><Relationship Id="rId1" Type="http://schemas.openxmlformats.org/officeDocument/2006/relationships/slideLayout" Target="../slideLayouts/slideLayout2.xml"/><Relationship Id="rId5" Type="http://schemas.openxmlformats.org/officeDocument/2006/relationships/hyperlink" Target="http://www.plantsofthewild.com/" TargetMode="External"/><Relationship Id="rId4" Type="http://schemas.openxmlformats.org/officeDocument/2006/relationships/hyperlink" Target="http://www.wildlandsnursery.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Native Plants of Walla Walla Basin and the Blue Mountains</a:t>
            </a:r>
            <a:endParaRPr lang="en-US" dirty="0"/>
          </a:p>
        </p:txBody>
      </p:sp>
      <p:sp>
        <p:nvSpPr>
          <p:cNvPr id="3" name="Subtitle 2"/>
          <p:cNvSpPr>
            <a:spLocks noGrp="1"/>
          </p:cNvSpPr>
          <p:nvPr>
            <p:ph type="subTitle" idx="1"/>
          </p:nvPr>
        </p:nvSpPr>
        <p:spPr/>
        <p:txBody>
          <a:bodyPr/>
          <a:lstStyle/>
          <a:p>
            <a:r>
              <a:rPr lang="en-US" dirty="0" smtClean="0"/>
              <a:t>Judith S. Johnson</a:t>
            </a:r>
          </a:p>
          <a:p>
            <a:r>
              <a:rPr lang="en-US" dirty="0" smtClean="0"/>
              <a:t>Program Coordinator</a:t>
            </a:r>
          </a:p>
          <a:p>
            <a:r>
              <a:rPr lang="en-US" dirty="0" smtClean="0"/>
              <a:t>Kooskooskie Commons</a:t>
            </a:r>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Riparian</a:t>
            </a:r>
            <a:endParaRPr lang="en-US" dirty="0"/>
          </a:p>
        </p:txBody>
      </p:sp>
      <p:pic>
        <p:nvPicPr>
          <p:cNvPr id="7171" name="Picture 3" descr="C:\Users\Judith\Documents\CURB Winter 2014\Native plant photos and habitats\Mountain Forest Meadows\IMG_0347.JPG"/>
          <p:cNvPicPr>
            <a:picLocks noChangeAspect="1" noChangeArrowheads="1"/>
          </p:cNvPicPr>
          <p:nvPr/>
        </p:nvPicPr>
        <p:blipFill>
          <a:blip r:embed="rId3" cstate="print"/>
          <a:srcRect/>
          <a:stretch>
            <a:fillRect/>
          </a:stretch>
        </p:blipFill>
        <p:spPr bwMode="auto">
          <a:xfrm>
            <a:off x="457200" y="1371600"/>
            <a:ext cx="3680471" cy="4906962"/>
          </a:xfrm>
          <a:prstGeom prst="rect">
            <a:avLst/>
          </a:prstGeom>
          <a:ln>
            <a:noFill/>
          </a:ln>
          <a:effectLst>
            <a:outerShdw blurRad="292100" dist="139700" dir="2700000" algn="tl" rotWithShape="0">
              <a:srgbClr val="333333">
                <a:alpha val="65000"/>
              </a:srgbClr>
            </a:outerShdw>
          </a:effectLst>
        </p:spPr>
      </p:pic>
      <p:pic>
        <p:nvPicPr>
          <p:cNvPr id="7172" name="Picture 4" descr="C:\Users\Judith\Documents\CURB Winter 2014\Native plant photos and habitats\Mountain Forest Meadows\IMG_1287.JPG"/>
          <p:cNvPicPr>
            <a:picLocks noChangeAspect="1" noChangeArrowheads="1"/>
          </p:cNvPicPr>
          <p:nvPr/>
        </p:nvPicPr>
        <p:blipFill>
          <a:blip r:embed="rId4" cstate="print"/>
          <a:srcRect/>
          <a:stretch>
            <a:fillRect/>
          </a:stretch>
        </p:blipFill>
        <p:spPr bwMode="auto">
          <a:xfrm>
            <a:off x="4724400" y="1447800"/>
            <a:ext cx="3657600" cy="4876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10000">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normAutofit fontScale="90000"/>
          </a:bodyPr>
          <a:lstStyle/>
          <a:p>
            <a:r>
              <a:rPr lang="en-US" dirty="0" smtClean="0"/>
              <a:t>Riparian Plants</a:t>
            </a:r>
            <a:endParaRPr lang="en-US" dirty="0"/>
          </a:p>
        </p:txBody>
      </p:sp>
      <p:pic>
        <p:nvPicPr>
          <p:cNvPr id="4" name="Content Placeholder 3" descr="Picture of red osier dogwood"/>
          <p:cNvPicPr>
            <a:picLocks noGrp="1"/>
          </p:cNvPicPr>
          <p:nvPr>
            <p:ph idx="1"/>
          </p:nvPr>
        </p:nvPicPr>
        <p:blipFill>
          <a:blip r:embed="rId3" cstate="print"/>
          <a:srcRect/>
          <a:stretch>
            <a:fillRect/>
          </a:stretch>
        </p:blipFill>
        <p:spPr bwMode="auto">
          <a:xfrm>
            <a:off x="838200" y="3962400"/>
            <a:ext cx="2971800" cy="2438400"/>
          </a:xfrm>
          <a:prstGeom prst="rect">
            <a:avLst/>
          </a:prstGeom>
          <a:ln>
            <a:noFill/>
          </a:ln>
          <a:effectLst>
            <a:outerShdw blurRad="292100" dist="139700" dir="2700000" algn="tl" rotWithShape="0">
              <a:srgbClr val="333333">
                <a:alpha val="65000"/>
              </a:srgbClr>
            </a:outerShdw>
          </a:effectLst>
        </p:spPr>
      </p:pic>
      <p:pic>
        <p:nvPicPr>
          <p:cNvPr id="5" name="Picture 4" descr="Pictures of bitter cherry"/>
          <p:cNvPicPr/>
          <p:nvPr/>
        </p:nvPicPr>
        <p:blipFill>
          <a:blip r:embed="rId4" cstate="print"/>
          <a:srcRect/>
          <a:stretch>
            <a:fillRect/>
          </a:stretch>
        </p:blipFill>
        <p:spPr bwMode="auto">
          <a:xfrm>
            <a:off x="762000" y="1371600"/>
            <a:ext cx="3181350" cy="2400300"/>
          </a:xfrm>
          <a:prstGeom prst="rect">
            <a:avLst/>
          </a:prstGeom>
          <a:ln>
            <a:noFill/>
          </a:ln>
          <a:effectLst>
            <a:outerShdw blurRad="292100" dist="139700" dir="2700000" algn="tl" rotWithShape="0">
              <a:srgbClr val="333333">
                <a:alpha val="65000"/>
              </a:srgbClr>
            </a:outerShdw>
          </a:effectLst>
        </p:spPr>
      </p:pic>
      <p:pic>
        <p:nvPicPr>
          <p:cNvPr id="2052" name="Picture 4" descr="C:\Users\Judith\Documents\CURB Winter 2014\Native plant photos and habitats\Breaks of the Snake\IMG_1267.JPG"/>
          <p:cNvPicPr>
            <a:picLocks noChangeAspect="1" noChangeArrowheads="1"/>
          </p:cNvPicPr>
          <p:nvPr/>
        </p:nvPicPr>
        <p:blipFill>
          <a:blip r:embed="rId5" cstate="print"/>
          <a:srcRect/>
          <a:stretch>
            <a:fillRect/>
          </a:stretch>
        </p:blipFill>
        <p:spPr bwMode="auto">
          <a:xfrm>
            <a:off x="5105400" y="1447800"/>
            <a:ext cx="3451856" cy="4602163"/>
          </a:xfrm>
          <a:prstGeom prst="rect">
            <a:avLst/>
          </a:prstGeom>
          <a:ln>
            <a:noFill/>
          </a:ln>
          <a:effectLst>
            <a:outerShdw blurRad="292100" dist="139700" dir="2700000" algn="tl" rotWithShape="0">
              <a:srgbClr val="333333">
                <a:alpha val="65000"/>
              </a:srgbClr>
            </a:outerShdw>
          </a:effectLst>
        </p:spPr>
      </p:pic>
      <p:pic>
        <p:nvPicPr>
          <p:cNvPr id="13" name="Picture 12" descr="Wild Nootka Rose Picture"/>
          <p:cNvPicPr/>
          <p:nvPr/>
        </p:nvPicPr>
        <p:blipFill>
          <a:blip r:embed="rId6" cstate="print"/>
          <a:srcRect/>
          <a:stretch>
            <a:fillRect/>
          </a:stretch>
        </p:blipFill>
        <p:spPr bwMode="auto">
          <a:xfrm>
            <a:off x="2971800" y="2209800"/>
            <a:ext cx="3228975" cy="24003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5000">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14400"/>
          </a:xfrm>
        </p:spPr>
        <p:txBody>
          <a:bodyPr>
            <a:normAutofit fontScale="90000"/>
          </a:bodyPr>
          <a:lstStyle/>
          <a:p>
            <a:r>
              <a:rPr lang="en-US" dirty="0" smtClean="0"/>
              <a:t>Mountain Rivers</a:t>
            </a:r>
            <a:br>
              <a:rPr lang="en-US" dirty="0" smtClean="0"/>
            </a:br>
            <a:endParaRPr lang="en-US" dirty="0"/>
          </a:p>
        </p:txBody>
      </p:sp>
      <p:pic>
        <p:nvPicPr>
          <p:cNvPr id="5123" name="Picture 3" descr="C:\Users\Judith\Documents\CURB Winter 2014\Native plant photos and habitats\Breaks of the Snake\IMG_2598.JPG"/>
          <p:cNvPicPr>
            <a:picLocks noChangeAspect="1" noChangeArrowheads="1"/>
          </p:cNvPicPr>
          <p:nvPr/>
        </p:nvPicPr>
        <p:blipFill>
          <a:blip r:embed="rId3" cstate="print"/>
          <a:srcRect/>
          <a:stretch>
            <a:fillRect/>
          </a:stretch>
        </p:blipFill>
        <p:spPr bwMode="auto">
          <a:xfrm>
            <a:off x="609600" y="1600200"/>
            <a:ext cx="3562338" cy="4749462"/>
          </a:xfrm>
          <a:prstGeom prst="rect">
            <a:avLst/>
          </a:prstGeom>
          <a:ln>
            <a:noFill/>
          </a:ln>
          <a:effectLst>
            <a:outerShdw blurRad="292100" dist="139700" dir="2700000" algn="tl" rotWithShape="0">
              <a:srgbClr val="333333">
                <a:alpha val="65000"/>
              </a:srgbClr>
            </a:outerShdw>
          </a:effectLst>
        </p:spPr>
      </p:pic>
      <p:pic>
        <p:nvPicPr>
          <p:cNvPr id="5124" name="Picture 4" descr="C:\Users\Judith\Documents\CURB Winter 2014\Native plant photos and habitats\Breaks of the Snake\lewwoo_photo[1].jpg"/>
          <p:cNvPicPr>
            <a:picLocks noChangeAspect="1" noChangeArrowheads="1"/>
          </p:cNvPicPr>
          <p:nvPr/>
        </p:nvPicPr>
        <p:blipFill>
          <a:blip r:embed="rId4" cstate="print"/>
          <a:srcRect/>
          <a:stretch>
            <a:fillRect/>
          </a:stretch>
        </p:blipFill>
        <p:spPr bwMode="auto">
          <a:xfrm>
            <a:off x="3810000" y="1905000"/>
            <a:ext cx="1524000" cy="1524000"/>
          </a:xfrm>
          <a:prstGeom prst="rect">
            <a:avLst/>
          </a:prstGeom>
          <a:ln>
            <a:noFill/>
          </a:ln>
          <a:effectLst>
            <a:outerShdw blurRad="292100" dist="139700" dir="2700000" algn="tl" rotWithShape="0">
              <a:srgbClr val="333333">
                <a:alpha val="65000"/>
              </a:srgbClr>
            </a:outerShdw>
          </a:effectLst>
        </p:spPr>
      </p:pic>
      <p:pic>
        <p:nvPicPr>
          <p:cNvPr id="5125" name="Picture 5" descr="C:\Users\Judith\Documents\CURB Winter 2014\Native plant photos and habitats\Breaks of the Snake\IMG_0261.JPG"/>
          <p:cNvPicPr>
            <a:picLocks noChangeAspect="1" noChangeArrowheads="1"/>
          </p:cNvPicPr>
          <p:nvPr/>
        </p:nvPicPr>
        <p:blipFill>
          <a:blip r:embed="rId5" cstate="print"/>
          <a:srcRect/>
          <a:stretch>
            <a:fillRect/>
          </a:stretch>
        </p:blipFill>
        <p:spPr bwMode="auto">
          <a:xfrm>
            <a:off x="5638800" y="1676400"/>
            <a:ext cx="3337548" cy="4449762"/>
          </a:xfrm>
          <a:prstGeom prst="rect">
            <a:avLst/>
          </a:prstGeom>
          <a:ln>
            <a:noFill/>
          </a:ln>
          <a:effectLst>
            <a:outerShdw blurRad="292100" dist="139700" dir="2700000" algn="tl" rotWithShape="0">
              <a:srgbClr val="333333">
                <a:alpha val="65000"/>
              </a:srgbClr>
            </a:outerShdw>
          </a:effectLst>
        </p:spPr>
      </p:pic>
      <p:pic>
        <p:nvPicPr>
          <p:cNvPr id="5127" name="Picture 7" descr="C:\Users\Judith\Documents\CURB Winter 2014\Native plant photos and habitats\Breaks of the Snake\IMG_0286.JPG"/>
          <p:cNvPicPr>
            <a:picLocks noChangeAspect="1" noChangeArrowheads="1"/>
          </p:cNvPicPr>
          <p:nvPr/>
        </p:nvPicPr>
        <p:blipFill>
          <a:blip r:embed="rId6" cstate="print"/>
          <a:srcRect/>
          <a:stretch>
            <a:fillRect/>
          </a:stretch>
        </p:blipFill>
        <p:spPr bwMode="auto">
          <a:xfrm>
            <a:off x="4495800" y="4800600"/>
            <a:ext cx="2514600" cy="177653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5000">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0"/>
            <a:ext cx="8229600" cy="1447800"/>
          </a:xfrm>
        </p:spPr>
        <p:txBody>
          <a:bodyPr>
            <a:normAutofit fontScale="90000"/>
          </a:bodyPr>
          <a:lstStyle/>
          <a:p>
            <a:r>
              <a:rPr lang="en-US" dirty="0" smtClean="0"/>
              <a:t/>
            </a:r>
            <a:br>
              <a:rPr lang="en-US" dirty="0" smtClean="0"/>
            </a:br>
            <a:r>
              <a:rPr lang="en-US" dirty="0" smtClean="0"/>
              <a:t/>
            </a:r>
            <a:br>
              <a:rPr lang="en-US" dirty="0" smtClean="0"/>
            </a:br>
            <a:r>
              <a:rPr lang="en-US" sz="4400" dirty="0" smtClean="0"/>
              <a:t>Grassland Meadows</a:t>
            </a:r>
            <a:r>
              <a:rPr lang="en-US" sz="3600" dirty="0" smtClean="0"/>
              <a:t/>
            </a:r>
            <a:br>
              <a:rPr lang="en-US" sz="3600" dirty="0" smtClean="0"/>
            </a:br>
            <a:r>
              <a:rPr lang="en-US" sz="3600" dirty="0" smtClean="0"/>
              <a:t/>
            </a:r>
            <a:br>
              <a:rPr lang="en-US" sz="3600" dirty="0" smtClean="0"/>
            </a:br>
            <a:r>
              <a:rPr lang="en-US" sz="3100" dirty="0" smtClean="0"/>
              <a:t>Sunlight is abundant with moist soils in the spring 	gradually drying over the summer.</a:t>
            </a:r>
            <a:r>
              <a:rPr lang="en-US" dirty="0" smtClean="0"/>
              <a:t/>
            </a:r>
            <a:br>
              <a:rPr lang="en-US" dirty="0" smtClean="0"/>
            </a:br>
            <a:endParaRPr lang="en-US" dirty="0"/>
          </a:p>
        </p:txBody>
      </p:sp>
      <p:sp>
        <p:nvSpPr>
          <p:cNvPr id="5" name="Content Placeholder 4"/>
          <p:cNvSpPr>
            <a:spLocks noGrp="1"/>
          </p:cNvSpPr>
          <p:nvPr>
            <p:ph idx="1"/>
          </p:nvPr>
        </p:nvSpPr>
        <p:spPr>
          <a:xfrm>
            <a:off x="685800" y="2895600"/>
            <a:ext cx="8001000" cy="3678936"/>
          </a:xfrm>
        </p:spPr>
        <p:txBody>
          <a:bodyPr/>
          <a:lstStyle/>
          <a:p>
            <a:r>
              <a:rPr lang="en-US" dirty="0" smtClean="0"/>
              <a:t>Arrowleaf Balsamroot</a:t>
            </a:r>
          </a:p>
          <a:p>
            <a:r>
              <a:rPr lang="en-US" dirty="0" smtClean="0"/>
              <a:t>Lupine</a:t>
            </a:r>
          </a:p>
          <a:p>
            <a:r>
              <a:rPr lang="en-US" dirty="0" smtClean="0"/>
              <a:t>Prairie Smoke</a:t>
            </a:r>
          </a:p>
          <a:p>
            <a:r>
              <a:rPr lang="en-US" dirty="0" smtClean="0"/>
              <a:t>Oregon Iris</a:t>
            </a:r>
          </a:p>
          <a:p>
            <a:r>
              <a:rPr lang="en-US" dirty="0" smtClean="0"/>
              <a:t>Sticky Geranium</a:t>
            </a:r>
          </a:p>
          <a:p>
            <a:pPr>
              <a:buNone/>
            </a:pPr>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14400"/>
          </a:xfrm>
        </p:spPr>
        <p:txBody>
          <a:bodyPr/>
          <a:lstStyle/>
          <a:p>
            <a:r>
              <a:rPr lang="en-US" dirty="0" smtClean="0"/>
              <a:t>Grassland Meadows</a:t>
            </a:r>
            <a:endParaRPr lang="en-US" dirty="0"/>
          </a:p>
        </p:txBody>
      </p:sp>
      <p:pic>
        <p:nvPicPr>
          <p:cNvPr id="1026" name="Picture 2" descr="C:\Users\Judith\Documents\CURB Winter 2014\Native plant photos and habitats\Grassland Meadows\IMG_0246.JPG"/>
          <p:cNvPicPr>
            <a:picLocks noGrp="1" noChangeAspect="1" noChangeArrowheads="1"/>
          </p:cNvPicPr>
          <p:nvPr>
            <p:ph idx="1"/>
          </p:nvPr>
        </p:nvPicPr>
        <p:blipFill>
          <a:blip r:embed="rId3" cstate="print"/>
          <a:stretch>
            <a:fillRect/>
          </a:stretch>
        </p:blipFill>
        <p:spPr bwMode="auto">
          <a:xfrm>
            <a:off x="1752600" y="1828800"/>
            <a:ext cx="5765800" cy="43243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5000">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762000"/>
            <a:ext cx="8001000" cy="914400"/>
          </a:xfrm>
        </p:spPr>
        <p:txBody>
          <a:bodyPr/>
          <a:lstStyle/>
          <a:p>
            <a:r>
              <a:rPr lang="en-US" dirty="0" smtClean="0"/>
              <a:t>Grassland Meadows</a:t>
            </a:r>
            <a:endParaRPr lang="en-US" dirty="0"/>
          </a:p>
        </p:txBody>
      </p:sp>
      <p:pic>
        <p:nvPicPr>
          <p:cNvPr id="2050" name="Picture 2" descr="C:\Users\Judith\Documents\CURB Winter 2014\Native plant photos and habitats\Grassland Meadows\IMG_1254.JPG"/>
          <p:cNvPicPr>
            <a:picLocks noGrp="1" noChangeAspect="1" noChangeArrowheads="1"/>
          </p:cNvPicPr>
          <p:nvPr>
            <p:ph idx="4294967295"/>
          </p:nvPr>
        </p:nvPicPr>
        <p:blipFill>
          <a:blip r:embed="rId3" cstate="print"/>
          <a:srcRect/>
          <a:stretch>
            <a:fillRect/>
          </a:stretch>
        </p:blipFill>
        <p:spPr bwMode="auto">
          <a:xfrm>
            <a:off x="228600" y="1828800"/>
            <a:ext cx="2308225" cy="3078163"/>
          </a:xfrm>
          <a:prstGeom prst="rect">
            <a:avLst/>
          </a:prstGeom>
          <a:ln>
            <a:noFill/>
          </a:ln>
          <a:effectLst>
            <a:outerShdw blurRad="292100" dist="139700" dir="2700000" algn="tl" rotWithShape="0">
              <a:srgbClr val="333333">
                <a:alpha val="65000"/>
              </a:srgbClr>
            </a:outerShdw>
          </a:effectLst>
        </p:spPr>
      </p:pic>
      <p:pic>
        <p:nvPicPr>
          <p:cNvPr id="2052" name="Picture 4" descr="C:\Users\Judith\Documents\CURB Winter 2014\Native plant photos and habitats\Grassland Meadows\IMG_1235.JPG"/>
          <p:cNvPicPr>
            <a:picLocks noChangeAspect="1" noChangeArrowheads="1"/>
          </p:cNvPicPr>
          <p:nvPr/>
        </p:nvPicPr>
        <p:blipFill>
          <a:blip r:embed="rId4" cstate="print"/>
          <a:srcRect/>
          <a:stretch>
            <a:fillRect/>
          </a:stretch>
        </p:blipFill>
        <p:spPr bwMode="auto">
          <a:xfrm>
            <a:off x="3048000" y="1447800"/>
            <a:ext cx="2362200" cy="3149387"/>
          </a:xfrm>
          <a:prstGeom prst="rect">
            <a:avLst/>
          </a:prstGeom>
          <a:ln>
            <a:noFill/>
          </a:ln>
          <a:effectLst>
            <a:outerShdw blurRad="292100" dist="139700" dir="2700000" algn="tl" rotWithShape="0">
              <a:srgbClr val="333333">
                <a:alpha val="65000"/>
              </a:srgbClr>
            </a:outerShdw>
          </a:effectLst>
        </p:spPr>
      </p:pic>
      <p:pic>
        <p:nvPicPr>
          <p:cNvPr id="2053" name="Picture 5" descr="C:\Users\Judith\Documents\CURB Winter 2014\Native plant photos and habitats\Grassland Meadows\IMG_1250.JPG"/>
          <p:cNvPicPr>
            <a:picLocks noChangeAspect="1" noChangeArrowheads="1"/>
          </p:cNvPicPr>
          <p:nvPr/>
        </p:nvPicPr>
        <p:blipFill>
          <a:blip r:embed="rId5" cstate="print"/>
          <a:srcRect/>
          <a:stretch>
            <a:fillRect/>
          </a:stretch>
        </p:blipFill>
        <p:spPr bwMode="auto">
          <a:xfrm>
            <a:off x="4876800" y="3733800"/>
            <a:ext cx="3718731" cy="2789238"/>
          </a:xfrm>
          <a:prstGeom prst="rect">
            <a:avLst/>
          </a:prstGeom>
          <a:ln>
            <a:noFill/>
          </a:ln>
          <a:effectLst>
            <a:outerShdw blurRad="292100" dist="139700" dir="2700000" algn="tl" rotWithShape="0">
              <a:srgbClr val="333333">
                <a:alpha val="65000"/>
              </a:srgbClr>
            </a:outerShdw>
          </a:effectLst>
        </p:spPr>
      </p:pic>
      <p:pic>
        <p:nvPicPr>
          <p:cNvPr id="2051" name="Picture 3" descr="C:\Users\Judith\Documents\CURB Winter 2014\Native plant photos and habitats\Grassland Meadows\IMG_1245.JPG"/>
          <p:cNvPicPr>
            <a:picLocks noChangeAspect="1" noChangeArrowheads="1"/>
          </p:cNvPicPr>
          <p:nvPr/>
        </p:nvPicPr>
        <p:blipFill>
          <a:blip r:embed="rId6" cstate="print"/>
          <a:srcRect/>
          <a:stretch>
            <a:fillRect/>
          </a:stretch>
        </p:blipFill>
        <p:spPr bwMode="auto">
          <a:xfrm>
            <a:off x="5943600" y="990600"/>
            <a:ext cx="1981200" cy="2641421"/>
          </a:xfrm>
          <a:prstGeom prst="rect">
            <a:avLst/>
          </a:prstGeom>
          <a:ln>
            <a:noFill/>
          </a:ln>
          <a:effectLst>
            <a:outerShdw blurRad="292100" dist="139700" dir="2700000" algn="tl" rotWithShape="0">
              <a:srgbClr val="333333">
                <a:alpha val="65000"/>
              </a:srgbClr>
            </a:outerShdw>
          </a:effectLst>
        </p:spPr>
      </p:pic>
      <p:pic>
        <p:nvPicPr>
          <p:cNvPr id="94210" name="Picture 2" descr="Sticky Geranium"/>
          <p:cNvPicPr>
            <a:picLocks noChangeAspect="1" noChangeArrowheads="1"/>
          </p:cNvPicPr>
          <p:nvPr/>
        </p:nvPicPr>
        <p:blipFill>
          <a:blip r:embed="rId7" cstate="print"/>
          <a:srcRect/>
          <a:stretch>
            <a:fillRect/>
          </a:stretch>
        </p:blipFill>
        <p:spPr bwMode="auto">
          <a:xfrm>
            <a:off x="1828800" y="4495800"/>
            <a:ext cx="2438400" cy="1616312"/>
          </a:xfrm>
          <a:prstGeom prst="rect">
            <a:avLst/>
          </a:prstGeom>
          <a:noFill/>
        </p:spPr>
      </p:pic>
    </p:spTree>
  </p:cSld>
  <p:clrMapOvr>
    <a:masterClrMapping/>
  </p:clrMapOvr>
  <p:transition spd="med" advClick="0" advTm="5000">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38200"/>
            <a:ext cx="8229600" cy="1600200"/>
          </a:xfrm>
        </p:spPr>
        <p:txBody>
          <a:bodyPr>
            <a:normAutofit fontScale="90000"/>
          </a:bodyPr>
          <a:lstStyle/>
          <a:p>
            <a:r>
              <a:rPr lang="en-US" dirty="0" smtClean="0"/>
              <a:t/>
            </a:r>
            <a:br>
              <a:rPr lang="en-US" dirty="0" smtClean="0"/>
            </a:br>
            <a:r>
              <a:rPr lang="en-US" dirty="0" smtClean="0"/>
              <a:t/>
            </a:r>
            <a:br>
              <a:rPr lang="en-US" dirty="0" smtClean="0"/>
            </a:br>
            <a:r>
              <a:rPr lang="en-US" sz="4400" dirty="0" smtClean="0"/>
              <a:t>Moist Upland Forest Meadows</a:t>
            </a:r>
            <a:r>
              <a:rPr lang="en-US" dirty="0" smtClean="0"/>
              <a:t/>
            </a:r>
            <a:br>
              <a:rPr lang="en-US" dirty="0" smtClean="0"/>
            </a:br>
            <a:r>
              <a:rPr lang="en-US" sz="3100" dirty="0" smtClean="0"/>
              <a:t>Marshy meadows surrounded by Old Growth Forests mixed sun and shade.</a:t>
            </a:r>
            <a:r>
              <a:rPr lang="en-US" dirty="0" smtClean="0"/>
              <a:t/>
            </a:r>
            <a:br>
              <a:rPr lang="en-US" dirty="0" smtClean="0"/>
            </a:br>
            <a:r>
              <a:rPr lang="en-US" dirty="0" smtClean="0"/>
              <a:t/>
            </a:r>
            <a:br>
              <a:rPr lang="en-US" dirty="0" smtClean="0"/>
            </a:br>
            <a:endParaRPr lang="en-US" dirty="0"/>
          </a:p>
        </p:txBody>
      </p:sp>
      <p:sp>
        <p:nvSpPr>
          <p:cNvPr id="4" name="Content Placeholder 3"/>
          <p:cNvSpPr>
            <a:spLocks noGrp="1"/>
          </p:cNvSpPr>
          <p:nvPr>
            <p:ph sz="half" idx="1"/>
          </p:nvPr>
        </p:nvSpPr>
        <p:spPr>
          <a:xfrm>
            <a:off x="457200" y="2667000"/>
            <a:ext cx="4038600" cy="2895600"/>
          </a:xfrm>
        </p:spPr>
        <p:txBody>
          <a:bodyPr>
            <a:normAutofit/>
          </a:bodyPr>
          <a:lstStyle/>
          <a:p>
            <a:r>
              <a:rPr lang="en-US" sz="2400" dirty="0" smtClean="0"/>
              <a:t>Douglas Fir</a:t>
            </a:r>
          </a:p>
          <a:p>
            <a:r>
              <a:rPr lang="en-US" sz="2400" dirty="0" smtClean="0"/>
              <a:t>Engleman Spruce</a:t>
            </a:r>
          </a:p>
          <a:p>
            <a:r>
              <a:rPr lang="en-US" sz="2400" dirty="0" smtClean="0"/>
              <a:t>Quaking Aspen</a:t>
            </a:r>
          </a:p>
          <a:p>
            <a:r>
              <a:rPr lang="en-US" sz="2400" dirty="0" smtClean="0"/>
              <a:t>Skunk Cabbage</a:t>
            </a:r>
          </a:p>
          <a:p>
            <a:r>
              <a:rPr lang="en-US" sz="2400" dirty="0" smtClean="0"/>
              <a:t>Mountain Huckleberry</a:t>
            </a:r>
          </a:p>
          <a:p>
            <a:endParaRPr lang="en-US" dirty="0" smtClean="0"/>
          </a:p>
          <a:p>
            <a:endParaRPr lang="en-US" dirty="0"/>
          </a:p>
        </p:txBody>
      </p:sp>
      <p:sp>
        <p:nvSpPr>
          <p:cNvPr id="5" name="Content Placeholder 4"/>
          <p:cNvSpPr>
            <a:spLocks noGrp="1"/>
          </p:cNvSpPr>
          <p:nvPr>
            <p:ph sz="half" idx="2"/>
          </p:nvPr>
        </p:nvSpPr>
        <p:spPr>
          <a:xfrm>
            <a:off x="4648200" y="2514599"/>
            <a:ext cx="4038600" cy="2895601"/>
          </a:xfrm>
        </p:spPr>
        <p:txBody>
          <a:bodyPr>
            <a:normAutofit/>
          </a:bodyPr>
          <a:lstStyle/>
          <a:p>
            <a:r>
              <a:rPr lang="en-US" sz="2400" dirty="0" smtClean="0"/>
              <a:t>Red Flowering Currant</a:t>
            </a:r>
          </a:p>
          <a:p>
            <a:r>
              <a:rPr lang="en-US" sz="2400" dirty="0" smtClean="0"/>
              <a:t>Peony</a:t>
            </a:r>
          </a:p>
          <a:p>
            <a:r>
              <a:rPr lang="en-US" sz="2400" dirty="0" smtClean="0"/>
              <a:t>Camas</a:t>
            </a:r>
          </a:p>
          <a:p>
            <a:r>
              <a:rPr lang="en-US" sz="2400" dirty="0" smtClean="0"/>
              <a:t>Yellow violet</a:t>
            </a:r>
          </a:p>
          <a:p>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p:spPr>
        <p:txBody>
          <a:bodyPr/>
          <a:lstStyle/>
          <a:p>
            <a:r>
              <a:rPr lang="en-US" dirty="0" smtClean="0"/>
              <a:t>Moist Forest Meadows</a:t>
            </a:r>
            <a:endParaRPr lang="en-US" dirty="0"/>
          </a:p>
        </p:txBody>
      </p:sp>
      <p:pic>
        <p:nvPicPr>
          <p:cNvPr id="6147" name="Picture 3" descr="C:\Users\Judith\Documents\CURB Winter 2014\Native plant photos and habitats\Mountain Forest Meadows\IMG_1329.JPG"/>
          <p:cNvPicPr>
            <a:picLocks noChangeAspect="1" noChangeArrowheads="1"/>
          </p:cNvPicPr>
          <p:nvPr/>
        </p:nvPicPr>
        <p:blipFill>
          <a:blip r:embed="rId3" cstate="print"/>
          <a:srcRect/>
          <a:stretch>
            <a:fillRect/>
          </a:stretch>
        </p:blipFill>
        <p:spPr bwMode="auto">
          <a:xfrm>
            <a:off x="1295400" y="1850262"/>
            <a:ext cx="5715000" cy="44874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5000">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62000"/>
          </a:xfrm>
        </p:spPr>
        <p:txBody>
          <a:bodyPr/>
          <a:lstStyle/>
          <a:p>
            <a:r>
              <a:rPr lang="en-US" dirty="0" smtClean="0"/>
              <a:t>Moist Forest Meadows</a:t>
            </a:r>
            <a:endParaRPr lang="en-US" dirty="0"/>
          </a:p>
        </p:txBody>
      </p:sp>
      <p:pic>
        <p:nvPicPr>
          <p:cNvPr id="8198" name="Picture 6" descr="C:\Users\Judith\Documents\CURB Winter 2014\Native plant photos and habitats\Mountain Forest Meadows\IMG_1301.JPG"/>
          <p:cNvPicPr>
            <a:picLocks noChangeAspect="1" noChangeArrowheads="1"/>
          </p:cNvPicPr>
          <p:nvPr/>
        </p:nvPicPr>
        <p:blipFill>
          <a:blip r:embed="rId3" cstate="print"/>
          <a:srcRect/>
          <a:stretch>
            <a:fillRect/>
          </a:stretch>
        </p:blipFill>
        <p:spPr bwMode="auto">
          <a:xfrm>
            <a:off x="5257800" y="1447800"/>
            <a:ext cx="3200400" cy="4267200"/>
          </a:xfrm>
          <a:prstGeom prst="rect">
            <a:avLst/>
          </a:prstGeom>
          <a:ln>
            <a:noFill/>
          </a:ln>
          <a:effectLst>
            <a:outerShdw blurRad="292100" dist="139700" dir="2700000" algn="tl" rotWithShape="0">
              <a:srgbClr val="333333">
                <a:alpha val="65000"/>
              </a:srgbClr>
            </a:outerShdw>
          </a:effectLst>
        </p:spPr>
      </p:pic>
      <p:pic>
        <p:nvPicPr>
          <p:cNvPr id="8199" name="Picture 7" descr="C:\Users\Judith\Documents\CURB Winter 2014\Native plant photos and habitats\Mountain Forest Meadows\IMG_1315.JPG"/>
          <p:cNvPicPr>
            <a:picLocks noChangeAspect="1" noChangeArrowheads="1"/>
          </p:cNvPicPr>
          <p:nvPr/>
        </p:nvPicPr>
        <p:blipFill>
          <a:blip r:embed="rId4" cstate="print"/>
          <a:srcRect/>
          <a:stretch>
            <a:fillRect/>
          </a:stretch>
        </p:blipFill>
        <p:spPr bwMode="auto">
          <a:xfrm>
            <a:off x="304800" y="1371600"/>
            <a:ext cx="3086100" cy="4114800"/>
          </a:xfrm>
          <a:prstGeom prst="rect">
            <a:avLst/>
          </a:prstGeom>
          <a:ln>
            <a:noFill/>
          </a:ln>
          <a:effectLst>
            <a:outerShdw blurRad="292100" dist="139700" dir="2700000" algn="tl" rotWithShape="0">
              <a:srgbClr val="333333">
                <a:alpha val="65000"/>
              </a:srgbClr>
            </a:outerShdw>
          </a:effectLst>
        </p:spPr>
      </p:pic>
      <p:pic>
        <p:nvPicPr>
          <p:cNvPr id="8197" name="Picture 5" descr="C:\Users\Judith\Documents\CURB Winter 2014\Native plant photos and habitats\Mountain Forest Meadows\IMG_1332.JPG"/>
          <p:cNvPicPr>
            <a:picLocks noChangeAspect="1" noChangeArrowheads="1"/>
          </p:cNvPicPr>
          <p:nvPr/>
        </p:nvPicPr>
        <p:blipFill>
          <a:blip r:embed="rId5" cstate="print"/>
          <a:srcRect/>
          <a:stretch>
            <a:fillRect/>
          </a:stretch>
        </p:blipFill>
        <p:spPr bwMode="auto">
          <a:xfrm>
            <a:off x="1295400" y="4495800"/>
            <a:ext cx="2438400" cy="1978701"/>
          </a:xfrm>
          <a:prstGeom prst="rect">
            <a:avLst/>
          </a:prstGeom>
          <a:ln>
            <a:noFill/>
          </a:ln>
          <a:effectLst>
            <a:outerShdw blurRad="292100" dist="139700" dir="2700000" algn="tl" rotWithShape="0">
              <a:srgbClr val="333333">
                <a:alpha val="65000"/>
              </a:srgbClr>
            </a:outerShdw>
          </a:effectLst>
        </p:spPr>
      </p:pic>
      <p:pic>
        <p:nvPicPr>
          <p:cNvPr id="2050" name="Picture 2" descr="C:\Users\Judith\Documents\CURB Winter 2014\Martine's photos\P1000226.JPG"/>
          <p:cNvPicPr>
            <a:picLocks noChangeAspect="1" noChangeArrowheads="1"/>
          </p:cNvPicPr>
          <p:nvPr/>
        </p:nvPicPr>
        <p:blipFill>
          <a:blip r:embed="rId6" cstate="print"/>
          <a:srcRect/>
          <a:stretch>
            <a:fillRect/>
          </a:stretch>
        </p:blipFill>
        <p:spPr bwMode="auto">
          <a:xfrm>
            <a:off x="3886200" y="3429000"/>
            <a:ext cx="2228850"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5000">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990600"/>
          </a:xfrm>
        </p:spPr>
        <p:txBody>
          <a:bodyPr>
            <a:normAutofit fontScale="90000"/>
          </a:bodyPr>
          <a:lstStyle/>
          <a:p>
            <a:r>
              <a:rPr lang="en-US" sz="4400" dirty="0" smtClean="0"/>
              <a:t>Sunny Forest Slopes</a:t>
            </a:r>
            <a:r>
              <a:rPr lang="en-US" dirty="0" smtClean="0"/>
              <a:t/>
            </a:r>
            <a:br>
              <a:rPr lang="en-US" dirty="0" smtClean="0"/>
            </a:br>
            <a:r>
              <a:rPr lang="en-US" sz="3100" dirty="0" smtClean="0"/>
              <a:t>Where high elevation captures more snowpack and shallow soils, become dry over the summer.</a:t>
            </a:r>
            <a:endParaRPr lang="en-US" sz="3100" dirty="0"/>
          </a:p>
        </p:txBody>
      </p:sp>
      <p:sp>
        <p:nvSpPr>
          <p:cNvPr id="3" name="Content Placeholder 2"/>
          <p:cNvSpPr>
            <a:spLocks noGrp="1"/>
          </p:cNvSpPr>
          <p:nvPr>
            <p:ph idx="1"/>
          </p:nvPr>
        </p:nvSpPr>
        <p:spPr>
          <a:xfrm>
            <a:off x="457200" y="2514600"/>
            <a:ext cx="8229600" cy="3048000"/>
          </a:xfrm>
        </p:spPr>
        <p:txBody>
          <a:bodyPr>
            <a:normAutofit/>
          </a:bodyPr>
          <a:lstStyle/>
          <a:p>
            <a:r>
              <a:rPr lang="en-US" sz="2400" dirty="0" smtClean="0"/>
              <a:t>Ponderosa Pine</a:t>
            </a:r>
          </a:p>
          <a:p>
            <a:r>
              <a:rPr lang="en-US" sz="2400" dirty="0" smtClean="0"/>
              <a:t>Golden Currant</a:t>
            </a:r>
          </a:p>
          <a:p>
            <a:r>
              <a:rPr lang="en-US" sz="2400" dirty="0" smtClean="0"/>
              <a:t>Pacific Ninebark</a:t>
            </a:r>
          </a:p>
          <a:p>
            <a:r>
              <a:rPr lang="en-US" sz="2400" dirty="0" smtClean="0"/>
              <a:t>Scarlett Gilia</a:t>
            </a:r>
          </a:p>
          <a:p>
            <a:r>
              <a:rPr lang="en-US" sz="2400" dirty="0" smtClean="0"/>
              <a:t>Columbine</a:t>
            </a:r>
          </a:p>
          <a:p>
            <a:r>
              <a:rPr lang="en-US" sz="2400" dirty="0" smtClean="0"/>
              <a:t>Blue Mt Penstemon</a:t>
            </a:r>
          </a:p>
          <a:p>
            <a:r>
              <a:rPr lang="en-US" sz="2400" dirty="0" smtClean="0"/>
              <a:t>Owl Clover</a:t>
            </a:r>
            <a:endParaRPr lang="en-US" sz="2400" dirty="0"/>
          </a:p>
        </p:txBody>
      </p:sp>
    </p:spTree>
  </p:cSld>
  <p:clrMapOvr>
    <a:masterClrMapping/>
  </p:clrMapOvr>
  <p:transition spd="med" advClick="0" advTm="5000">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609600"/>
          </a:xfrm>
        </p:spPr>
        <p:txBody>
          <a:bodyPr>
            <a:normAutofit fontScale="90000"/>
          </a:bodyPr>
          <a:lstStyle/>
          <a:p>
            <a:r>
              <a:rPr lang="en-US" dirty="0" smtClean="0"/>
              <a:t>Thank You</a:t>
            </a:r>
            <a:endParaRPr lang="en-US" dirty="0"/>
          </a:p>
        </p:txBody>
      </p:sp>
      <p:sp>
        <p:nvSpPr>
          <p:cNvPr id="3" name="Content Placeholder 2"/>
          <p:cNvSpPr>
            <a:spLocks noGrp="1"/>
          </p:cNvSpPr>
          <p:nvPr>
            <p:ph idx="1"/>
          </p:nvPr>
        </p:nvSpPr>
        <p:spPr>
          <a:xfrm>
            <a:off x="457200" y="2057400"/>
            <a:ext cx="8229600" cy="4068763"/>
          </a:xfrm>
        </p:spPr>
        <p:txBody>
          <a:bodyPr>
            <a:normAutofit/>
          </a:bodyPr>
          <a:lstStyle/>
          <a:p>
            <a:r>
              <a:rPr lang="en-US" dirty="0" smtClean="0"/>
              <a:t>You for taking the time to learn about Walla Native Plants</a:t>
            </a:r>
          </a:p>
          <a:p>
            <a:r>
              <a:rPr lang="en-US" dirty="0" smtClean="0"/>
              <a:t>The  Water and Environment Center for hosting the workshop.</a:t>
            </a:r>
          </a:p>
          <a:p>
            <a:r>
              <a:rPr lang="en-US" dirty="0" smtClean="0"/>
              <a:t>Department of Ecology for funding for workshop and stream restoration</a:t>
            </a:r>
          </a:p>
          <a:p>
            <a:r>
              <a:rPr lang="en-US" dirty="0" smtClean="0"/>
              <a:t>Tri-State Steelheaders and Walla Walla County Conservation District partners in the Creating Urban Buffers Program</a:t>
            </a:r>
          </a:p>
          <a:p>
            <a:pPr>
              <a:buNone/>
            </a:pPr>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38200"/>
          </a:xfrm>
        </p:spPr>
        <p:txBody>
          <a:bodyPr/>
          <a:lstStyle/>
          <a:p>
            <a:r>
              <a:rPr lang="en-US" dirty="0" smtClean="0"/>
              <a:t>Sunny Forest Slopes</a:t>
            </a:r>
            <a:endParaRPr lang="en-US" dirty="0"/>
          </a:p>
        </p:txBody>
      </p:sp>
      <p:pic>
        <p:nvPicPr>
          <p:cNvPr id="3074" name="Picture 2" descr="C:\Users\Judith\Documents\CURB Winter 2014\Native plant photos and habitats\Breaks of the Snake\IMG_1283.JPG"/>
          <p:cNvPicPr>
            <a:picLocks noGrp="1" noChangeAspect="1" noChangeArrowheads="1"/>
          </p:cNvPicPr>
          <p:nvPr>
            <p:ph idx="1"/>
          </p:nvPr>
        </p:nvPicPr>
        <p:blipFill>
          <a:blip r:embed="rId3" cstate="print"/>
          <a:stretch>
            <a:fillRect/>
          </a:stretch>
        </p:blipFill>
        <p:spPr bwMode="auto">
          <a:xfrm>
            <a:off x="1676400" y="1752600"/>
            <a:ext cx="5918200" cy="44386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5000">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normAutofit fontScale="90000"/>
          </a:bodyPr>
          <a:lstStyle/>
          <a:p>
            <a:r>
              <a:rPr lang="en-US" dirty="0" smtClean="0"/>
              <a:t>Sunny Forest Slopes</a:t>
            </a:r>
            <a:endParaRPr lang="en-US" dirty="0"/>
          </a:p>
        </p:txBody>
      </p:sp>
      <p:pic>
        <p:nvPicPr>
          <p:cNvPr id="9218" name="Picture 2" descr="C:\Users\Judith\Documents\CURB Winter 2014\Native plant photos and habitats\Mountain Forest Meadows\IMG_1310.JPG"/>
          <p:cNvPicPr>
            <a:picLocks noChangeAspect="1" noChangeArrowheads="1"/>
          </p:cNvPicPr>
          <p:nvPr/>
        </p:nvPicPr>
        <p:blipFill>
          <a:blip r:embed="rId3" cstate="print"/>
          <a:srcRect/>
          <a:stretch>
            <a:fillRect/>
          </a:stretch>
        </p:blipFill>
        <p:spPr bwMode="auto">
          <a:xfrm>
            <a:off x="609600" y="1371600"/>
            <a:ext cx="3676894" cy="4902193"/>
          </a:xfrm>
          <a:prstGeom prst="rect">
            <a:avLst/>
          </a:prstGeom>
          <a:ln>
            <a:noFill/>
          </a:ln>
          <a:effectLst>
            <a:outerShdw blurRad="292100" dist="139700" dir="2700000" algn="tl" rotWithShape="0">
              <a:srgbClr val="333333">
                <a:alpha val="65000"/>
              </a:srgbClr>
            </a:outerShdw>
          </a:effectLst>
        </p:spPr>
      </p:pic>
      <p:pic>
        <p:nvPicPr>
          <p:cNvPr id="3" name="Picture 2" descr="Mallow ninebark flower picture - Physocarpus malvaceus"/>
          <p:cNvPicPr/>
          <p:nvPr/>
        </p:nvPicPr>
        <p:blipFill>
          <a:blip r:embed="rId4" cstate="print"/>
          <a:srcRect/>
          <a:stretch>
            <a:fillRect/>
          </a:stretch>
        </p:blipFill>
        <p:spPr bwMode="auto">
          <a:xfrm>
            <a:off x="5105400" y="1371600"/>
            <a:ext cx="3409950" cy="2543175"/>
          </a:xfrm>
          <a:prstGeom prst="rect">
            <a:avLst/>
          </a:prstGeom>
          <a:ln>
            <a:noFill/>
          </a:ln>
          <a:effectLst>
            <a:outerShdw blurRad="292100" dist="139700" dir="2700000" algn="tl" rotWithShape="0">
              <a:srgbClr val="333333">
                <a:alpha val="65000"/>
              </a:srgbClr>
            </a:outerShdw>
          </a:effectLst>
        </p:spPr>
      </p:pic>
      <p:pic>
        <p:nvPicPr>
          <p:cNvPr id="1026" name="Picture 2" descr="C:\Users\Judith\Desktop\WA-HI and PI-HI\WA-HI Photos\WA-HI Oct 2012\IMG_0016.JPG"/>
          <p:cNvPicPr>
            <a:picLocks noChangeAspect="1" noChangeArrowheads="1"/>
          </p:cNvPicPr>
          <p:nvPr/>
        </p:nvPicPr>
        <p:blipFill>
          <a:blip r:embed="rId5" cstate="print"/>
          <a:srcRect/>
          <a:stretch>
            <a:fillRect/>
          </a:stretch>
        </p:blipFill>
        <p:spPr bwMode="auto">
          <a:xfrm>
            <a:off x="3657600" y="2819400"/>
            <a:ext cx="2159941" cy="2879726"/>
          </a:xfrm>
          <a:prstGeom prst="rect">
            <a:avLst/>
          </a:prstGeom>
          <a:ln>
            <a:noFill/>
          </a:ln>
          <a:effectLst>
            <a:outerShdw blurRad="292100" dist="139700" dir="2700000" algn="tl" rotWithShape="0">
              <a:srgbClr val="333333">
                <a:alpha val="65000"/>
              </a:srgbClr>
            </a:outerShdw>
          </a:effectLst>
        </p:spPr>
      </p:pic>
      <p:pic>
        <p:nvPicPr>
          <p:cNvPr id="7" name="Picture 6" descr="http://www.nwplants.com/images/commons/Aquilegia_formosa_jen06052.JPG"/>
          <p:cNvPicPr/>
          <p:nvPr/>
        </p:nvPicPr>
        <p:blipFill>
          <a:blip r:embed="rId6" cstate="print"/>
          <a:srcRect/>
          <a:stretch>
            <a:fillRect/>
          </a:stretch>
        </p:blipFill>
        <p:spPr bwMode="auto">
          <a:xfrm>
            <a:off x="5943600" y="4267200"/>
            <a:ext cx="2362200" cy="166896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5000">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838200"/>
          </a:xfrm>
        </p:spPr>
        <p:txBody>
          <a:bodyPr/>
          <a:lstStyle/>
          <a:p>
            <a:r>
              <a:rPr lang="en-US" dirty="0" smtClean="0"/>
              <a:t>Sunny forest slopes and roadsides</a:t>
            </a:r>
            <a:endParaRPr lang="en-US" dirty="0"/>
          </a:p>
        </p:txBody>
      </p:sp>
      <p:pic>
        <p:nvPicPr>
          <p:cNvPr id="1029" name="Picture 5" descr="C:\Users\Judith\Documents\CURB Winter 2014\Martine's photos\P1000315.JPG"/>
          <p:cNvPicPr>
            <a:picLocks noChangeAspect="1" noChangeArrowheads="1"/>
          </p:cNvPicPr>
          <p:nvPr/>
        </p:nvPicPr>
        <p:blipFill>
          <a:blip r:embed="rId3" cstate="print"/>
          <a:srcRect/>
          <a:stretch>
            <a:fillRect/>
          </a:stretch>
        </p:blipFill>
        <p:spPr bwMode="auto">
          <a:xfrm>
            <a:off x="685800" y="1981200"/>
            <a:ext cx="3657600" cy="2743200"/>
          </a:xfrm>
          <a:prstGeom prst="rect">
            <a:avLst/>
          </a:prstGeom>
          <a:ln>
            <a:noFill/>
          </a:ln>
          <a:effectLst>
            <a:outerShdw blurRad="292100" dist="139700" dir="2700000" algn="tl" rotWithShape="0">
              <a:srgbClr val="333333">
                <a:alpha val="65000"/>
              </a:srgbClr>
            </a:outerShdw>
          </a:effectLst>
        </p:spPr>
      </p:pic>
      <p:pic>
        <p:nvPicPr>
          <p:cNvPr id="1027" name="Picture 3" descr="C:\Users\Judith\Documents\CURB Winter 2014\Martine's photos\Penstemone.JPG"/>
          <p:cNvPicPr>
            <a:picLocks noChangeAspect="1" noChangeArrowheads="1"/>
          </p:cNvPicPr>
          <p:nvPr/>
        </p:nvPicPr>
        <p:blipFill>
          <a:blip r:embed="rId4" cstate="print"/>
          <a:srcRect/>
          <a:stretch>
            <a:fillRect/>
          </a:stretch>
        </p:blipFill>
        <p:spPr bwMode="auto">
          <a:xfrm>
            <a:off x="5486400" y="2133600"/>
            <a:ext cx="3352800" cy="2514600"/>
          </a:xfrm>
          <a:prstGeom prst="rect">
            <a:avLst/>
          </a:prstGeom>
          <a:ln>
            <a:noFill/>
          </a:ln>
          <a:effectLst>
            <a:outerShdw blurRad="292100" dist="139700" dir="2700000" algn="tl" rotWithShape="0">
              <a:srgbClr val="333333">
                <a:alpha val="65000"/>
              </a:srgbClr>
            </a:outerShdw>
          </a:effectLst>
        </p:spPr>
      </p:pic>
      <p:pic>
        <p:nvPicPr>
          <p:cNvPr id="1026" name="Picture 2" descr="C:\Users\Judith\Documents\CURB Winter 2014\Martine's photos\Scarlet gilia.JPG"/>
          <p:cNvPicPr>
            <a:picLocks noChangeAspect="1" noChangeArrowheads="1"/>
          </p:cNvPicPr>
          <p:nvPr/>
        </p:nvPicPr>
        <p:blipFill>
          <a:blip r:embed="rId5" cstate="print"/>
          <a:srcRect/>
          <a:stretch>
            <a:fillRect/>
          </a:stretch>
        </p:blipFill>
        <p:spPr bwMode="auto">
          <a:xfrm>
            <a:off x="3810000" y="3352800"/>
            <a:ext cx="2209800" cy="2946400"/>
          </a:xfrm>
          <a:prstGeom prst="rect">
            <a:avLst/>
          </a:prstGeom>
          <a:ln>
            <a:noFill/>
          </a:ln>
          <a:effectLst>
            <a:outerShdw blurRad="292100" dist="139700" dir="2700000" algn="tl" rotWithShape="0">
              <a:srgbClr val="333333">
                <a:alpha val="65000"/>
              </a:srgbClr>
            </a:outerShdw>
          </a:effectLst>
        </p:spPr>
      </p:pic>
      <p:pic>
        <p:nvPicPr>
          <p:cNvPr id="3074" name="Picture 2" descr="C:\Users\Judith\Documents\All 2013 Documents\2013 BBS\2013 BBS\IMG_0024.JPG"/>
          <p:cNvPicPr>
            <a:picLocks noChangeAspect="1" noChangeArrowheads="1"/>
          </p:cNvPicPr>
          <p:nvPr/>
        </p:nvPicPr>
        <p:blipFill>
          <a:blip r:embed="rId6" cstate="print"/>
          <a:srcRect/>
          <a:stretch>
            <a:fillRect/>
          </a:stretch>
        </p:blipFill>
        <p:spPr bwMode="auto">
          <a:xfrm>
            <a:off x="6477000" y="4724400"/>
            <a:ext cx="2362200" cy="17716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5000">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udith\Documents\All 2013 Documents\2013 BBS\2013 BBS\IMG_0016.JPG"/>
          <p:cNvPicPr>
            <a:picLocks noChangeAspect="1" noChangeArrowheads="1"/>
          </p:cNvPicPr>
          <p:nvPr/>
        </p:nvPicPr>
        <p:blipFill>
          <a:blip r:embed="rId3" cstate="print"/>
          <a:srcRect/>
          <a:stretch>
            <a:fillRect/>
          </a:stretch>
        </p:blipFill>
        <p:spPr bwMode="auto">
          <a:xfrm>
            <a:off x="762021" y="762000"/>
            <a:ext cx="7477677" cy="56086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5000">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066800"/>
          </a:xfrm>
        </p:spPr>
        <p:txBody>
          <a:bodyPr/>
          <a:lstStyle/>
          <a:p>
            <a:r>
              <a:rPr lang="en-US" dirty="0" smtClean="0"/>
              <a:t>Why Use Native Plants?</a:t>
            </a:r>
            <a:endParaRPr lang="en-US" dirty="0"/>
          </a:p>
        </p:txBody>
      </p:sp>
      <p:sp>
        <p:nvSpPr>
          <p:cNvPr id="3" name="Content Placeholder 2"/>
          <p:cNvSpPr>
            <a:spLocks noGrp="1"/>
          </p:cNvSpPr>
          <p:nvPr>
            <p:ph idx="1"/>
          </p:nvPr>
        </p:nvSpPr>
        <p:spPr>
          <a:xfrm>
            <a:off x="457200" y="1828800"/>
            <a:ext cx="8229600" cy="4745736"/>
          </a:xfrm>
        </p:spPr>
        <p:txBody>
          <a:bodyPr>
            <a:normAutofit/>
          </a:bodyPr>
          <a:lstStyle/>
          <a:p>
            <a:r>
              <a:rPr lang="en-US" b="1" dirty="0" smtClean="0"/>
              <a:t>Native Plants:</a:t>
            </a:r>
          </a:p>
          <a:p>
            <a:r>
              <a:rPr lang="en-US" dirty="0" smtClean="0"/>
              <a:t>Are adapted to our climate of wet winters and hot, dry summers.</a:t>
            </a:r>
          </a:p>
          <a:p>
            <a:r>
              <a:rPr lang="en-US" dirty="0" smtClean="0"/>
              <a:t>Once established, require less water and generally less maintenance than non-natives.</a:t>
            </a:r>
          </a:p>
          <a:p>
            <a:r>
              <a:rPr lang="en-US" dirty="0" smtClean="0"/>
              <a:t>Improve water quality by needing less fertilizer and no pesticides.</a:t>
            </a:r>
          </a:p>
          <a:p>
            <a:r>
              <a:rPr lang="en-US" dirty="0" smtClean="0"/>
              <a:t>Provide shelter, food and pollination opportunities for native wildlife.</a:t>
            </a:r>
          </a:p>
          <a:p>
            <a:r>
              <a:rPr lang="en-US" dirty="0" smtClean="0"/>
              <a:t>Are beautiful</a:t>
            </a:r>
          </a:p>
          <a:p>
            <a:endParaRPr lang="en-US" dirty="0" smtClean="0"/>
          </a:p>
          <a:p>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Landscaping with Native Plants</a:t>
            </a:r>
            <a:endParaRPr lang="en-US" dirty="0"/>
          </a:p>
        </p:txBody>
      </p:sp>
      <p:sp>
        <p:nvSpPr>
          <p:cNvPr id="3" name="Content Placeholder 2"/>
          <p:cNvSpPr>
            <a:spLocks noGrp="1"/>
          </p:cNvSpPr>
          <p:nvPr>
            <p:ph idx="1"/>
          </p:nvPr>
        </p:nvSpPr>
        <p:spPr/>
        <p:txBody>
          <a:bodyPr/>
          <a:lstStyle/>
          <a:p>
            <a:pPr>
              <a:buNone/>
            </a:pPr>
            <a:r>
              <a:rPr lang="en-US" b="1" dirty="0" smtClean="0"/>
              <a:t>Identify goals for planting natives</a:t>
            </a:r>
          </a:p>
          <a:p>
            <a:r>
              <a:rPr lang="en-US" dirty="0" smtClean="0"/>
              <a:t>Are you trying to reduce your water use?</a:t>
            </a:r>
          </a:p>
          <a:p>
            <a:r>
              <a:rPr lang="en-US" dirty="0" smtClean="0"/>
              <a:t>Provides native habitat for wildlife?</a:t>
            </a:r>
          </a:p>
          <a:p>
            <a:r>
              <a:rPr lang="en-US" dirty="0" smtClean="0"/>
              <a:t>Admire native plants in your garden?</a:t>
            </a:r>
          </a:p>
          <a:p>
            <a:r>
              <a:rPr lang="en-US" dirty="0" smtClean="0"/>
              <a:t>Design to reduce effects of storm water runoff?</a:t>
            </a:r>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How do I design a native plant garden?</a:t>
            </a:r>
            <a:endParaRPr lang="en-US" dirty="0"/>
          </a:p>
        </p:txBody>
      </p:sp>
      <p:sp>
        <p:nvSpPr>
          <p:cNvPr id="3" name="Content Placeholder 2"/>
          <p:cNvSpPr>
            <a:spLocks noGrp="1"/>
          </p:cNvSpPr>
          <p:nvPr>
            <p:ph idx="1"/>
          </p:nvPr>
        </p:nvSpPr>
        <p:spPr>
          <a:xfrm>
            <a:off x="457200" y="2362200"/>
            <a:ext cx="8229600" cy="3581400"/>
          </a:xfrm>
        </p:spPr>
        <p:txBody>
          <a:bodyPr/>
          <a:lstStyle/>
          <a:p>
            <a:pPr>
              <a:buNone/>
            </a:pPr>
            <a:r>
              <a:rPr lang="en-US" dirty="0" smtClean="0"/>
              <a:t>Evaluate local conditions:</a:t>
            </a:r>
          </a:p>
          <a:p>
            <a:r>
              <a:rPr lang="en-US" dirty="0" smtClean="0"/>
              <a:t>Is you soil sandy or shallow, rocky or deep?</a:t>
            </a:r>
          </a:p>
          <a:p>
            <a:r>
              <a:rPr lang="en-US" dirty="0" smtClean="0"/>
              <a:t>Is the area in full sun all day or shaded part of the day?</a:t>
            </a:r>
          </a:p>
          <a:p>
            <a:r>
              <a:rPr lang="en-US" dirty="0" smtClean="0"/>
              <a:t>Is there a watering system already in place?</a:t>
            </a:r>
          </a:p>
          <a:p>
            <a:r>
              <a:rPr lang="en-US" dirty="0" smtClean="0"/>
              <a:t>If so, what type? Sprinkler, drip, hand or automatic.</a:t>
            </a:r>
          </a:p>
          <a:p>
            <a:pPr>
              <a:buNone/>
            </a:pPr>
            <a:endParaRPr lang="en-US" dirty="0" smtClean="0"/>
          </a:p>
          <a:p>
            <a:pPr>
              <a:buNone/>
            </a:pPr>
            <a:endParaRPr lang="en-US" dirty="0" smtClean="0"/>
          </a:p>
          <a:p>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Group plants by their needs.</a:t>
            </a:r>
            <a:endParaRPr lang="en-US" dirty="0"/>
          </a:p>
        </p:txBody>
      </p:sp>
      <p:sp>
        <p:nvSpPr>
          <p:cNvPr id="3" name="Content Placeholder 2"/>
          <p:cNvSpPr>
            <a:spLocks noGrp="1"/>
          </p:cNvSpPr>
          <p:nvPr>
            <p:ph idx="1"/>
          </p:nvPr>
        </p:nvSpPr>
        <p:spPr/>
        <p:txBody>
          <a:bodyPr/>
          <a:lstStyle/>
          <a:p>
            <a:pPr>
              <a:buNone/>
            </a:pPr>
            <a:r>
              <a:rPr lang="en-US" b="1" dirty="0" smtClean="0"/>
              <a:t>Consider light, soil and water.</a:t>
            </a:r>
          </a:p>
          <a:p>
            <a:r>
              <a:rPr lang="en-US" dirty="0" smtClean="0"/>
              <a:t>Keep in mind that perennial plants in Eastern Washington have deep roots.</a:t>
            </a:r>
          </a:p>
          <a:p>
            <a:r>
              <a:rPr lang="en-US" dirty="0" smtClean="0"/>
              <a:t>Areas near streams are often rocky with little soil but a higher water table.</a:t>
            </a:r>
          </a:p>
          <a:p>
            <a:r>
              <a:rPr lang="en-US" dirty="0" smtClean="0"/>
              <a:t>Learn the plant’s needs from where they grow naturally.</a:t>
            </a:r>
          </a:p>
          <a:p>
            <a:r>
              <a:rPr lang="en-US" dirty="0" smtClean="0"/>
              <a:t>Include conifers, deciduous trees, shrubs, ground cover/grasses and wildflowers.</a:t>
            </a:r>
          </a:p>
          <a:p>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What native plants are best for a planting in Walla Walla</a:t>
            </a:r>
            <a:br>
              <a:rPr lang="en-US" dirty="0" smtClean="0">
                <a:solidFill>
                  <a:schemeClr val="tx1"/>
                </a:solidFill>
              </a:rPr>
            </a:br>
            <a:endParaRPr lang="en-US" dirty="0">
              <a:solidFill>
                <a:schemeClr val="tx1"/>
              </a:solidFill>
            </a:endParaRPr>
          </a:p>
        </p:txBody>
      </p:sp>
      <p:sp>
        <p:nvSpPr>
          <p:cNvPr id="4" name="Content Placeholder 3"/>
          <p:cNvSpPr>
            <a:spLocks noGrp="1"/>
          </p:cNvSpPr>
          <p:nvPr>
            <p:ph sz="half" idx="4294967295"/>
          </p:nvPr>
        </p:nvSpPr>
        <p:spPr>
          <a:xfrm>
            <a:off x="5105400" y="2249488"/>
            <a:ext cx="4038600" cy="4525962"/>
          </a:xfrm>
        </p:spPr>
        <p:txBody>
          <a:bodyPr/>
          <a:lstStyle/>
          <a:p>
            <a:pPr>
              <a:buNone/>
            </a:pPr>
            <a:endParaRPr lang="en-US" dirty="0" smtClean="0"/>
          </a:p>
          <a:p>
            <a:pPr>
              <a:buNone/>
            </a:pPr>
            <a:endParaRPr lang="en-US" dirty="0"/>
          </a:p>
        </p:txBody>
      </p:sp>
      <p:sp>
        <p:nvSpPr>
          <p:cNvPr id="3" name="Content Placeholder 2"/>
          <p:cNvSpPr>
            <a:spLocks noGrp="1"/>
          </p:cNvSpPr>
          <p:nvPr>
            <p:ph idx="4294967295"/>
          </p:nvPr>
        </p:nvSpPr>
        <p:spPr>
          <a:xfrm>
            <a:off x="457200" y="2249488"/>
            <a:ext cx="7772400" cy="4324350"/>
          </a:xfrm>
        </p:spPr>
        <p:txBody>
          <a:bodyPr>
            <a:normAutofit/>
          </a:bodyPr>
          <a:lstStyle/>
          <a:p>
            <a:r>
              <a:rPr lang="en-US" dirty="0" smtClean="0"/>
              <a:t>Plant List has most common and easily purchased plants.</a:t>
            </a:r>
          </a:p>
          <a:p>
            <a:r>
              <a:rPr lang="en-US" dirty="0" smtClean="0"/>
              <a:t>Plants that do well in full sun and can tolerate drought if no supplemental water is available.</a:t>
            </a:r>
          </a:p>
          <a:p>
            <a:r>
              <a:rPr lang="en-US" dirty="0" smtClean="0"/>
              <a:t>Plants that do well in full sun/partial shade that need supplemental water from July-October</a:t>
            </a:r>
          </a:p>
          <a:p>
            <a:pPr>
              <a:buNone/>
            </a:pPr>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 and Dry Soil</a:t>
            </a:r>
            <a:endParaRPr lang="en-US" dirty="0"/>
          </a:p>
        </p:txBody>
      </p:sp>
      <p:sp>
        <p:nvSpPr>
          <p:cNvPr id="3" name="Content Placeholder 2"/>
          <p:cNvSpPr>
            <a:spLocks noGrp="1"/>
          </p:cNvSpPr>
          <p:nvPr>
            <p:ph sz="half" idx="1"/>
          </p:nvPr>
        </p:nvSpPr>
        <p:spPr>
          <a:xfrm>
            <a:off x="457200" y="2249425"/>
            <a:ext cx="4038600" cy="3617976"/>
          </a:xfrm>
        </p:spPr>
        <p:txBody>
          <a:bodyPr>
            <a:normAutofit fontScale="77500" lnSpcReduction="20000"/>
          </a:bodyPr>
          <a:lstStyle/>
          <a:p>
            <a:pPr>
              <a:buNone/>
            </a:pPr>
            <a:endParaRPr lang="en-US" dirty="0" smtClean="0"/>
          </a:p>
          <a:p>
            <a:r>
              <a:rPr lang="en-US" sz="2800" dirty="0" smtClean="0"/>
              <a:t>Rocky Mt. Juniper</a:t>
            </a:r>
          </a:p>
          <a:p>
            <a:r>
              <a:rPr lang="en-US" sz="2800" dirty="0" smtClean="0"/>
              <a:t>Oak leaf sumac</a:t>
            </a:r>
          </a:p>
          <a:p>
            <a:r>
              <a:rPr lang="en-US" sz="2800" dirty="0" smtClean="0"/>
              <a:t>Green rabbitbrush</a:t>
            </a:r>
          </a:p>
          <a:p>
            <a:r>
              <a:rPr lang="en-US" sz="2800" dirty="0" smtClean="0"/>
              <a:t>Fringed Sage</a:t>
            </a:r>
          </a:p>
          <a:p>
            <a:r>
              <a:rPr lang="en-US" sz="2800" dirty="0" smtClean="0"/>
              <a:t>Kinnickinnick</a:t>
            </a:r>
          </a:p>
          <a:p>
            <a:r>
              <a:rPr lang="en-US" sz="2800" dirty="0" smtClean="0"/>
              <a:t>Wild Blue Flax</a:t>
            </a:r>
          </a:p>
          <a:p>
            <a:endParaRPr lang="en-US" dirty="0"/>
          </a:p>
        </p:txBody>
      </p:sp>
      <p:sp>
        <p:nvSpPr>
          <p:cNvPr id="6" name="Content Placeholder 5"/>
          <p:cNvSpPr>
            <a:spLocks noGrp="1"/>
          </p:cNvSpPr>
          <p:nvPr>
            <p:ph sz="half" idx="2"/>
          </p:nvPr>
        </p:nvSpPr>
        <p:spPr>
          <a:xfrm>
            <a:off x="4648200" y="2249425"/>
            <a:ext cx="4038600" cy="2932176"/>
          </a:xfrm>
        </p:spPr>
        <p:txBody>
          <a:bodyPr>
            <a:normAutofit fontScale="77500" lnSpcReduction="20000"/>
          </a:bodyPr>
          <a:lstStyle/>
          <a:p>
            <a:endParaRPr lang="en-US" dirty="0" smtClean="0"/>
          </a:p>
          <a:p>
            <a:r>
              <a:rPr lang="en-US" sz="2800" dirty="0" smtClean="0"/>
              <a:t>Ponderosa Pine</a:t>
            </a:r>
          </a:p>
          <a:p>
            <a:r>
              <a:rPr lang="en-US" sz="2800" dirty="0" smtClean="0"/>
              <a:t>Mountain Ash</a:t>
            </a:r>
          </a:p>
          <a:p>
            <a:r>
              <a:rPr lang="en-US" sz="2800" dirty="0" smtClean="0"/>
              <a:t>Snowberry</a:t>
            </a:r>
          </a:p>
          <a:p>
            <a:r>
              <a:rPr lang="en-US" sz="2800" dirty="0" smtClean="0"/>
              <a:t>Wood’s Rose</a:t>
            </a:r>
          </a:p>
          <a:p>
            <a:r>
              <a:rPr lang="en-US" sz="2800" dirty="0" smtClean="0"/>
              <a:t>Blue Mt Penstemon</a:t>
            </a:r>
          </a:p>
          <a:p>
            <a:r>
              <a:rPr lang="en-US" sz="2800" dirty="0" smtClean="0"/>
              <a:t>Arrowleaf Balsam Root</a:t>
            </a:r>
          </a:p>
          <a:p>
            <a:r>
              <a:rPr lang="en-US" sz="2800" dirty="0" smtClean="0"/>
              <a:t>Idaho Fescue</a:t>
            </a:r>
          </a:p>
          <a:p>
            <a:r>
              <a:rPr lang="en-US" sz="2800" dirty="0" smtClean="0"/>
              <a:t>Purple Coneflower</a:t>
            </a:r>
            <a:endParaRPr lang="en-US" sz="2800" dirty="0"/>
          </a:p>
        </p:txBody>
      </p:sp>
    </p:spTree>
  </p:cSld>
  <p:clrMapOvr>
    <a:masterClrMapping/>
  </p:clrMapOvr>
  <p:transition spd="med" advClick="0" advTm="5000">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762000"/>
          </a:xfrm>
        </p:spPr>
        <p:txBody>
          <a:bodyPr/>
          <a:lstStyle/>
          <a:p>
            <a:r>
              <a:rPr lang="en-US" dirty="0" smtClean="0"/>
              <a:t>Partners</a:t>
            </a:r>
            <a:endParaRPr lang="en-US" dirty="0"/>
          </a:p>
        </p:txBody>
      </p:sp>
      <p:sp>
        <p:nvSpPr>
          <p:cNvPr id="3" name="Content Placeholder 2"/>
          <p:cNvSpPr>
            <a:spLocks noGrp="1"/>
          </p:cNvSpPr>
          <p:nvPr>
            <p:ph idx="1"/>
          </p:nvPr>
        </p:nvSpPr>
        <p:spPr>
          <a:xfrm>
            <a:off x="457200" y="1981200"/>
            <a:ext cx="8229600" cy="4593336"/>
          </a:xfrm>
        </p:spPr>
        <p:txBody>
          <a:bodyPr>
            <a:normAutofit/>
          </a:bodyPr>
          <a:lstStyle/>
          <a:p>
            <a:r>
              <a:rPr lang="en-US" dirty="0" smtClean="0"/>
              <a:t>Homeowner and other private property partners in stream/riparian restoration.</a:t>
            </a:r>
          </a:p>
          <a:p>
            <a:r>
              <a:rPr lang="en-US" dirty="0" smtClean="0"/>
              <a:t>Washington Department of Fish and Wildlife</a:t>
            </a:r>
          </a:p>
          <a:p>
            <a:r>
              <a:rPr lang="en-US" dirty="0" smtClean="0"/>
              <a:t>Washington Department of Corrections</a:t>
            </a:r>
          </a:p>
          <a:p>
            <a:r>
              <a:rPr lang="en-US" dirty="0" smtClean="0"/>
              <a:t>Walla Walla Basin Watershed Council</a:t>
            </a:r>
          </a:p>
          <a:p>
            <a:r>
              <a:rPr lang="en-US" dirty="0" smtClean="0"/>
              <a:t>Walla Walla Public Schools</a:t>
            </a:r>
          </a:p>
          <a:p>
            <a:r>
              <a:rPr lang="en-US" dirty="0" smtClean="0"/>
              <a:t>Walla Walla Parks and Recreation</a:t>
            </a:r>
          </a:p>
          <a:p>
            <a:r>
              <a:rPr lang="en-US" dirty="0" smtClean="0"/>
              <a:t>Whitman College</a:t>
            </a:r>
          </a:p>
          <a:p>
            <a:r>
              <a:rPr lang="en-US" dirty="0" smtClean="0"/>
              <a:t>Walla Walla College</a:t>
            </a:r>
          </a:p>
          <a:p>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udith\Documents\CURB Winter 2014\Rain Garden Infomration\Rain Gardens Workshop Plants\IMG_0014.JPG"/>
          <p:cNvPicPr>
            <a:picLocks noChangeAspect="1" noChangeArrowheads="1"/>
          </p:cNvPicPr>
          <p:nvPr/>
        </p:nvPicPr>
        <p:blipFill>
          <a:blip r:embed="rId3" cstate="print"/>
          <a:srcRect/>
          <a:stretch>
            <a:fillRect/>
          </a:stretch>
        </p:blipFill>
        <p:spPr bwMode="auto">
          <a:xfrm>
            <a:off x="5029200" y="1295400"/>
            <a:ext cx="3314700" cy="4419600"/>
          </a:xfrm>
          <a:prstGeom prst="rect">
            <a:avLst/>
          </a:prstGeom>
          <a:ln>
            <a:noFill/>
          </a:ln>
          <a:effectLst>
            <a:outerShdw blurRad="292100" dist="139700" dir="2700000" algn="tl" rotWithShape="0">
              <a:srgbClr val="333333">
                <a:alpha val="65000"/>
              </a:srgbClr>
            </a:outerShdw>
          </a:effectLst>
        </p:spPr>
      </p:pic>
      <p:pic>
        <p:nvPicPr>
          <p:cNvPr id="1027" name="Picture 3" descr="C:\Users\Judith\Documents\CURB Winter 2014\Rain Garden Infomration\Rain Gardens Workshop Plants\IMG_0011.JPG"/>
          <p:cNvPicPr>
            <a:picLocks noChangeAspect="1" noChangeArrowheads="1"/>
          </p:cNvPicPr>
          <p:nvPr/>
        </p:nvPicPr>
        <p:blipFill>
          <a:blip r:embed="rId4" cstate="print"/>
          <a:srcRect/>
          <a:stretch>
            <a:fillRect/>
          </a:stretch>
        </p:blipFill>
        <p:spPr bwMode="auto">
          <a:xfrm>
            <a:off x="381000" y="1371600"/>
            <a:ext cx="3314700" cy="4038600"/>
          </a:xfrm>
          <a:prstGeom prst="rect">
            <a:avLst/>
          </a:prstGeom>
          <a:ln>
            <a:noFill/>
          </a:ln>
          <a:effectLst>
            <a:outerShdw blurRad="292100" dist="139700" dir="2700000" algn="tl" rotWithShape="0">
              <a:srgbClr val="333333">
                <a:alpha val="65000"/>
              </a:srgbClr>
            </a:outerShdw>
          </a:effectLst>
        </p:spPr>
      </p:pic>
      <p:pic>
        <p:nvPicPr>
          <p:cNvPr id="10" name="Picture 9" descr="http://www.nwplants.com/images/shrubs/rhu_tri_albuquerqueBioParkFlickrsm.jpg"/>
          <p:cNvPicPr/>
          <p:nvPr/>
        </p:nvPicPr>
        <p:blipFill>
          <a:blip r:embed="rId5" cstate="print"/>
          <a:srcRect/>
          <a:stretch>
            <a:fillRect/>
          </a:stretch>
        </p:blipFill>
        <p:spPr bwMode="auto">
          <a:xfrm>
            <a:off x="6096000" y="4572000"/>
            <a:ext cx="1869223" cy="1800832"/>
          </a:xfrm>
          <a:prstGeom prst="rect">
            <a:avLst/>
          </a:prstGeom>
          <a:ln>
            <a:noFill/>
          </a:ln>
          <a:effectLst>
            <a:outerShdw blurRad="292100" dist="139700" dir="2700000" algn="tl" rotWithShape="0">
              <a:srgbClr val="333333">
                <a:alpha val="65000"/>
              </a:srgbClr>
            </a:outerShdw>
          </a:effectLst>
        </p:spPr>
      </p:pic>
      <p:pic>
        <p:nvPicPr>
          <p:cNvPr id="11" name="Picture 10" descr="http://www.nwplants.com/images/shrubs/rhu_tri_NPS_SallyKing.jpg"/>
          <p:cNvPicPr/>
          <p:nvPr/>
        </p:nvPicPr>
        <p:blipFill>
          <a:blip r:embed="rId6" cstate="print"/>
          <a:srcRect/>
          <a:stretch>
            <a:fillRect/>
          </a:stretch>
        </p:blipFill>
        <p:spPr bwMode="auto">
          <a:xfrm>
            <a:off x="2895600" y="2362200"/>
            <a:ext cx="2400935" cy="1798955"/>
          </a:xfrm>
          <a:prstGeom prst="rect">
            <a:avLst/>
          </a:prstGeom>
          <a:ln>
            <a:noFill/>
          </a:ln>
          <a:effectLst>
            <a:outerShdw blurRad="292100" dist="139700" dir="2700000" algn="tl" rotWithShape="0">
              <a:srgbClr val="333333">
                <a:alpha val="65000"/>
              </a:srgbClr>
            </a:outerShdw>
          </a:effectLst>
        </p:spPr>
      </p:pic>
      <p:pic>
        <p:nvPicPr>
          <p:cNvPr id="9" name="Picture 8" descr="http://www.wildflower.org/image_archive/320x240/PCD3934/PCD3934_IMG0024.JPG"/>
          <p:cNvPicPr/>
          <p:nvPr/>
        </p:nvPicPr>
        <p:blipFill>
          <a:blip r:embed="rId7" cstate="print"/>
          <a:srcRect/>
          <a:stretch>
            <a:fillRect/>
          </a:stretch>
        </p:blipFill>
        <p:spPr bwMode="auto">
          <a:xfrm>
            <a:off x="304800" y="1371600"/>
            <a:ext cx="2286000" cy="1600200"/>
          </a:xfrm>
          <a:prstGeom prst="rect">
            <a:avLst/>
          </a:prstGeom>
          <a:ln>
            <a:noFill/>
          </a:ln>
          <a:effectLst>
            <a:outerShdw blurRad="292100" dist="139700" dir="2700000" algn="tl" rotWithShape="0">
              <a:srgbClr val="333333">
                <a:alpha val="65000"/>
              </a:srgbClr>
            </a:outerShdw>
          </a:effectLst>
        </p:spPr>
      </p:pic>
      <p:pic>
        <p:nvPicPr>
          <p:cNvPr id="21508" name="Picture 4" descr="Kinnickinnick"/>
          <p:cNvPicPr>
            <a:picLocks noChangeAspect="1" noChangeArrowheads="1"/>
          </p:cNvPicPr>
          <p:nvPr/>
        </p:nvPicPr>
        <p:blipFill>
          <a:blip r:embed="rId8" cstate="print"/>
          <a:srcRect/>
          <a:stretch>
            <a:fillRect/>
          </a:stretch>
        </p:blipFill>
        <p:spPr bwMode="auto">
          <a:xfrm>
            <a:off x="685800" y="5105400"/>
            <a:ext cx="2241659" cy="1485901"/>
          </a:xfrm>
          <a:prstGeom prst="rect">
            <a:avLst/>
          </a:prstGeom>
          <a:noFill/>
        </p:spPr>
      </p:pic>
      <p:pic>
        <p:nvPicPr>
          <p:cNvPr id="4" name="Picture 3" descr="Blue Flax"/>
          <p:cNvPicPr/>
          <p:nvPr/>
        </p:nvPicPr>
        <p:blipFill>
          <a:blip r:embed="rId9" cstate="print"/>
          <a:srcRect/>
          <a:stretch>
            <a:fillRect/>
          </a:stretch>
        </p:blipFill>
        <p:spPr bwMode="auto">
          <a:xfrm>
            <a:off x="2819400" y="4343400"/>
            <a:ext cx="2209800" cy="1752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5000">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 of arrowleaf balsamroot"/>
          <p:cNvPicPr/>
          <p:nvPr/>
        </p:nvPicPr>
        <p:blipFill>
          <a:blip r:embed="rId3" cstate="print"/>
          <a:srcRect/>
          <a:stretch>
            <a:fillRect/>
          </a:stretch>
        </p:blipFill>
        <p:spPr bwMode="auto">
          <a:xfrm>
            <a:off x="3581400" y="4495800"/>
            <a:ext cx="3181350" cy="2124075"/>
          </a:xfrm>
          <a:prstGeom prst="rect">
            <a:avLst/>
          </a:prstGeom>
          <a:ln>
            <a:noFill/>
          </a:ln>
          <a:effectLst>
            <a:outerShdw blurRad="292100" dist="139700" dir="2700000" algn="tl" rotWithShape="0">
              <a:srgbClr val="333333">
                <a:alpha val="65000"/>
              </a:srgbClr>
            </a:outerShdw>
          </a:effectLst>
        </p:spPr>
      </p:pic>
      <p:pic>
        <p:nvPicPr>
          <p:cNvPr id="12290" name="Picture 2" descr="Picture of ponderosa pine - pinus ponderosa"/>
          <p:cNvPicPr>
            <a:picLocks noChangeAspect="1" noChangeArrowheads="1"/>
          </p:cNvPicPr>
          <p:nvPr/>
        </p:nvPicPr>
        <p:blipFill>
          <a:blip r:embed="rId4" cstate="print"/>
          <a:srcRect/>
          <a:stretch>
            <a:fillRect/>
          </a:stretch>
        </p:blipFill>
        <p:spPr bwMode="auto">
          <a:xfrm>
            <a:off x="304800" y="762000"/>
            <a:ext cx="3181350" cy="5248275"/>
          </a:xfrm>
          <a:prstGeom prst="rect">
            <a:avLst/>
          </a:prstGeom>
          <a:noFill/>
        </p:spPr>
      </p:pic>
      <p:pic>
        <p:nvPicPr>
          <p:cNvPr id="12292" name="Picture 4" descr="Western bluebird sallying from a ponderosa pine branch"/>
          <p:cNvPicPr>
            <a:picLocks noChangeAspect="1" noChangeArrowheads="1"/>
          </p:cNvPicPr>
          <p:nvPr/>
        </p:nvPicPr>
        <p:blipFill>
          <a:blip r:embed="rId5" cstate="print"/>
          <a:srcRect/>
          <a:stretch>
            <a:fillRect/>
          </a:stretch>
        </p:blipFill>
        <p:spPr bwMode="auto">
          <a:xfrm>
            <a:off x="2438400" y="3048000"/>
            <a:ext cx="1828800" cy="2438401"/>
          </a:xfrm>
          <a:prstGeom prst="rect">
            <a:avLst/>
          </a:prstGeom>
          <a:noFill/>
        </p:spPr>
      </p:pic>
      <p:pic>
        <p:nvPicPr>
          <p:cNvPr id="10" name="Picture 9" descr="Picture of royal penstemon wildflower"/>
          <p:cNvPicPr/>
          <p:nvPr/>
        </p:nvPicPr>
        <p:blipFill>
          <a:blip r:embed="rId6" cstate="print"/>
          <a:srcRect/>
          <a:stretch>
            <a:fillRect/>
          </a:stretch>
        </p:blipFill>
        <p:spPr bwMode="auto">
          <a:xfrm>
            <a:off x="304800" y="4114800"/>
            <a:ext cx="1476375" cy="2419350"/>
          </a:xfrm>
          <a:prstGeom prst="rect">
            <a:avLst/>
          </a:prstGeom>
          <a:ln>
            <a:noFill/>
          </a:ln>
          <a:effectLst>
            <a:outerShdw blurRad="292100" dist="139700" dir="2700000" algn="tl" rotWithShape="0">
              <a:srgbClr val="333333">
                <a:alpha val="65000"/>
              </a:srgbClr>
            </a:outerShdw>
          </a:effectLst>
        </p:spPr>
      </p:pic>
      <p:pic>
        <p:nvPicPr>
          <p:cNvPr id="14" name="Picture 13" descr="http://www.nwplants.com/images/shrubs/sor_sit_WalterSiegmund_Sorbus_sitchensissm.jpg"/>
          <p:cNvPicPr/>
          <p:nvPr/>
        </p:nvPicPr>
        <p:blipFill>
          <a:blip r:embed="rId7" cstate="print"/>
          <a:srcRect/>
          <a:stretch>
            <a:fillRect/>
          </a:stretch>
        </p:blipFill>
        <p:spPr bwMode="auto">
          <a:xfrm>
            <a:off x="2971800" y="762000"/>
            <a:ext cx="3066121" cy="2046633"/>
          </a:xfrm>
          <a:prstGeom prst="rect">
            <a:avLst/>
          </a:prstGeom>
          <a:noFill/>
          <a:ln w="9525">
            <a:noFill/>
            <a:miter lim="800000"/>
            <a:headEnd/>
            <a:tailEnd/>
          </a:ln>
        </p:spPr>
      </p:pic>
      <p:pic>
        <p:nvPicPr>
          <p:cNvPr id="15" name="Picture 14" descr="http://www.nwplants.com/images/shrubs/sor_sit_jenP6130059small.jpg"/>
          <p:cNvPicPr/>
          <p:nvPr/>
        </p:nvPicPr>
        <p:blipFill>
          <a:blip r:embed="rId8" cstate="print"/>
          <a:srcRect/>
          <a:stretch>
            <a:fillRect/>
          </a:stretch>
        </p:blipFill>
        <p:spPr bwMode="auto">
          <a:xfrm>
            <a:off x="4495800" y="2438400"/>
            <a:ext cx="1858537" cy="2025429"/>
          </a:xfrm>
          <a:prstGeom prst="rect">
            <a:avLst/>
          </a:prstGeom>
          <a:noFill/>
          <a:ln w="9525">
            <a:noFill/>
            <a:miter lim="800000"/>
            <a:headEnd/>
            <a:tailEnd/>
          </a:ln>
        </p:spPr>
      </p:pic>
      <p:pic>
        <p:nvPicPr>
          <p:cNvPr id="16" name="Picture 15" descr="http://www.nwplants.com/images/shrubs/sym_alb_jko_oct07_snowberry1small1.jpg"/>
          <p:cNvPicPr/>
          <p:nvPr/>
        </p:nvPicPr>
        <p:blipFill>
          <a:blip r:embed="rId9" cstate="print"/>
          <a:srcRect/>
          <a:stretch>
            <a:fillRect/>
          </a:stretch>
        </p:blipFill>
        <p:spPr bwMode="auto">
          <a:xfrm>
            <a:off x="6400800" y="2667000"/>
            <a:ext cx="2133600" cy="1905000"/>
          </a:xfrm>
          <a:prstGeom prst="rect">
            <a:avLst/>
          </a:prstGeom>
          <a:noFill/>
          <a:ln w="9525">
            <a:noFill/>
            <a:miter lim="800000"/>
            <a:headEnd/>
            <a:tailEnd/>
          </a:ln>
        </p:spPr>
      </p:pic>
      <p:pic>
        <p:nvPicPr>
          <p:cNvPr id="17" name="Picture 16" descr="http://www.nwplants.com/images/shrubs/ros_woo_jen_1_cropped_small.JPG"/>
          <p:cNvPicPr/>
          <p:nvPr/>
        </p:nvPicPr>
        <p:blipFill>
          <a:blip r:embed="rId10" cstate="print"/>
          <a:srcRect/>
          <a:stretch>
            <a:fillRect/>
          </a:stretch>
        </p:blipFill>
        <p:spPr bwMode="auto">
          <a:xfrm>
            <a:off x="6400800" y="609600"/>
            <a:ext cx="2057400" cy="2209800"/>
          </a:xfrm>
          <a:prstGeom prst="rect">
            <a:avLst/>
          </a:prstGeom>
          <a:noFill/>
          <a:ln w="9525">
            <a:noFill/>
            <a:miter lim="800000"/>
            <a:headEnd/>
            <a:tailEnd/>
          </a:ln>
        </p:spPr>
      </p:pic>
      <p:pic>
        <p:nvPicPr>
          <p:cNvPr id="11" name="Picture 10" descr="http://www.bluestem.ca/images/festuca-idahoensis.jpg"/>
          <p:cNvPicPr/>
          <p:nvPr/>
        </p:nvPicPr>
        <p:blipFill>
          <a:blip r:embed="rId11" cstate="print"/>
          <a:srcRect/>
          <a:stretch>
            <a:fillRect/>
          </a:stretch>
        </p:blipFill>
        <p:spPr bwMode="auto">
          <a:xfrm>
            <a:off x="1828800" y="4876800"/>
            <a:ext cx="1676399" cy="1698625"/>
          </a:xfrm>
          <a:prstGeom prst="rect">
            <a:avLst/>
          </a:prstGeom>
          <a:ln>
            <a:noFill/>
          </a:ln>
          <a:effectLst>
            <a:outerShdw blurRad="292100" dist="139700" dir="2700000" algn="tl" rotWithShape="0">
              <a:srgbClr val="333333">
                <a:alpha val="65000"/>
              </a:srgbClr>
            </a:outerShdw>
          </a:effectLst>
        </p:spPr>
      </p:pic>
      <p:pic>
        <p:nvPicPr>
          <p:cNvPr id="12" name="Picture 4" descr="ECHINACEA PURPUREA, Purple Coneflower 10 cubic inch plug"/>
          <p:cNvPicPr>
            <a:picLocks noChangeAspect="1" noChangeArrowheads="1"/>
          </p:cNvPicPr>
          <p:nvPr/>
        </p:nvPicPr>
        <p:blipFill>
          <a:blip r:embed="rId12" cstate="print"/>
          <a:srcRect/>
          <a:stretch>
            <a:fillRect/>
          </a:stretch>
        </p:blipFill>
        <p:spPr bwMode="auto">
          <a:xfrm>
            <a:off x="6324600" y="4825420"/>
            <a:ext cx="2606563" cy="1727780"/>
          </a:xfrm>
          <a:prstGeom prst="rect">
            <a:avLst/>
          </a:prstGeom>
          <a:noFill/>
        </p:spPr>
      </p:pic>
    </p:spTree>
  </p:cSld>
  <p:clrMapOvr>
    <a:masterClrMapping/>
  </p:clrMapOvr>
  <p:transition spd="med" advClick="0" advTm="5000">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Sun with Supplemental Moisture</a:t>
            </a:r>
            <a:br>
              <a:rPr lang="en-US" dirty="0" smtClean="0"/>
            </a:br>
            <a:endParaRPr lang="en-US" dirty="0"/>
          </a:p>
        </p:txBody>
      </p:sp>
      <p:sp>
        <p:nvSpPr>
          <p:cNvPr id="3" name="Content Placeholder 2"/>
          <p:cNvSpPr>
            <a:spLocks noGrp="1"/>
          </p:cNvSpPr>
          <p:nvPr>
            <p:ph sz="half" idx="1"/>
          </p:nvPr>
        </p:nvSpPr>
        <p:spPr>
          <a:xfrm>
            <a:off x="457200" y="2249425"/>
            <a:ext cx="4038600" cy="2932176"/>
          </a:xfrm>
        </p:spPr>
        <p:txBody>
          <a:bodyPr/>
          <a:lstStyle/>
          <a:p>
            <a:r>
              <a:rPr lang="en-US" sz="2800" dirty="0" smtClean="0"/>
              <a:t>Western Larch</a:t>
            </a:r>
          </a:p>
          <a:p>
            <a:r>
              <a:rPr lang="en-US" sz="2800" dirty="0" smtClean="0"/>
              <a:t>Serviceberry</a:t>
            </a:r>
          </a:p>
          <a:p>
            <a:r>
              <a:rPr lang="en-US" sz="2800" dirty="0" smtClean="0"/>
              <a:t>Bunchberry</a:t>
            </a:r>
          </a:p>
          <a:p>
            <a:r>
              <a:rPr lang="en-US" sz="2800" dirty="0" smtClean="0"/>
              <a:t>Scouler Willow</a:t>
            </a:r>
          </a:p>
          <a:p>
            <a:r>
              <a:rPr lang="en-US" sz="2800" dirty="0" smtClean="0"/>
              <a:t>Mock Orange</a:t>
            </a:r>
          </a:p>
          <a:p>
            <a:endParaRPr lang="en-US" dirty="0" smtClean="0"/>
          </a:p>
          <a:p>
            <a:endParaRPr lang="en-US" dirty="0" smtClean="0"/>
          </a:p>
          <a:p>
            <a:endParaRPr lang="en-US" dirty="0"/>
          </a:p>
        </p:txBody>
      </p:sp>
      <p:sp>
        <p:nvSpPr>
          <p:cNvPr id="4" name="Content Placeholder 3"/>
          <p:cNvSpPr>
            <a:spLocks noGrp="1"/>
          </p:cNvSpPr>
          <p:nvPr>
            <p:ph sz="half" idx="2"/>
          </p:nvPr>
        </p:nvSpPr>
        <p:spPr>
          <a:xfrm>
            <a:off x="4648200" y="2249425"/>
            <a:ext cx="4038600" cy="2855976"/>
          </a:xfrm>
        </p:spPr>
        <p:txBody>
          <a:bodyPr>
            <a:normAutofit/>
          </a:bodyPr>
          <a:lstStyle/>
          <a:p>
            <a:r>
              <a:rPr lang="en-US" sz="2800" dirty="0" smtClean="0"/>
              <a:t>Douglas Fir</a:t>
            </a:r>
          </a:p>
          <a:p>
            <a:r>
              <a:rPr lang="en-US" sz="2800" dirty="0" smtClean="0"/>
              <a:t>Quaking Aspen</a:t>
            </a:r>
          </a:p>
          <a:p>
            <a:r>
              <a:rPr lang="en-US" sz="2800" dirty="0" smtClean="0"/>
              <a:t>Vine Maple</a:t>
            </a:r>
          </a:p>
          <a:p>
            <a:r>
              <a:rPr lang="en-US" sz="2800" dirty="0" smtClean="0"/>
              <a:t>Huckleberry</a:t>
            </a:r>
          </a:p>
          <a:p>
            <a:r>
              <a:rPr lang="en-US" sz="2800" dirty="0" smtClean="0"/>
              <a:t>Oregon Iris</a:t>
            </a:r>
          </a:p>
          <a:p>
            <a:r>
              <a:rPr lang="en-US" sz="2800" dirty="0" smtClean="0"/>
              <a:t>Yellow Violet</a:t>
            </a:r>
            <a:endParaRPr lang="en-US" sz="2800" dirty="0"/>
          </a:p>
        </p:txBody>
      </p:sp>
    </p:spTree>
  </p:cSld>
  <p:clrMapOvr>
    <a:masterClrMapping/>
  </p:clrMapOvr>
  <p:transition spd="med" advClick="0" advTm="5000">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nwplants.com/images/trees/ace_cir_jko_8sm.jpg"/>
          <p:cNvPicPr/>
          <p:nvPr/>
        </p:nvPicPr>
        <p:blipFill>
          <a:blip r:embed="rId3" cstate="print"/>
          <a:srcRect/>
          <a:stretch>
            <a:fillRect/>
          </a:stretch>
        </p:blipFill>
        <p:spPr bwMode="auto">
          <a:xfrm>
            <a:off x="3276600" y="1447800"/>
            <a:ext cx="2667000" cy="2362200"/>
          </a:xfrm>
          <a:prstGeom prst="rect">
            <a:avLst/>
          </a:prstGeom>
          <a:ln>
            <a:noFill/>
          </a:ln>
          <a:effectLst>
            <a:outerShdw blurRad="292100" dist="139700" dir="2700000" algn="tl" rotWithShape="0">
              <a:srgbClr val="333333">
                <a:alpha val="65000"/>
              </a:srgbClr>
            </a:outerShdw>
          </a:effectLst>
        </p:spPr>
      </p:pic>
      <p:pic>
        <p:nvPicPr>
          <p:cNvPr id="5" name="Picture 4" descr="http://www.buffalo-niagaragardening.com/wp-content/uploads/2013/12/douglas-fir-in-Hamburg-NY-Christmas-tree-farm.jpg"/>
          <p:cNvPicPr/>
          <p:nvPr/>
        </p:nvPicPr>
        <p:blipFill>
          <a:blip r:embed="rId4" cstate="print"/>
          <a:srcRect/>
          <a:stretch>
            <a:fillRect/>
          </a:stretch>
        </p:blipFill>
        <p:spPr bwMode="auto">
          <a:xfrm>
            <a:off x="304800" y="609600"/>
            <a:ext cx="2828925" cy="4246041"/>
          </a:xfrm>
          <a:prstGeom prst="rect">
            <a:avLst/>
          </a:prstGeom>
          <a:ln>
            <a:noFill/>
          </a:ln>
          <a:effectLst>
            <a:outerShdw blurRad="292100" dist="139700" dir="2700000" algn="tl" rotWithShape="0">
              <a:srgbClr val="333333">
                <a:alpha val="65000"/>
              </a:srgbClr>
            </a:outerShdw>
          </a:effectLst>
        </p:spPr>
      </p:pic>
      <p:pic>
        <p:nvPicPr>
          <p:cNvPr id="3" name="Picture 2" descr="http://www.nwplants.com/images/trees/ace_cir_jko_101808vine_maple9small.jpg"/>
          <p:cNvPicPr/>
          <p:nvPr/>
        </p:nvPicPr>
        <p:blipFill>
          <a:blip r:embed="rId5" cstate="print"/>
          <a:srcRect/>
          <a:stretch>
            <a:fillRect/>
          </a:stretch>
        </p:blipFill>
        <p:spPr bwMode="auto">
          <a:xfrm>
            <a:off x="4953000" y="990600"/>
            <a:ext cx="1219200" cy="1126273"/>
          </a:xfrm>
          <a:prstGeom prst="rect">
            <a:avLst/>
          </a:prstGeom>
          <a:ln>
            <a:noFill/>
          </a:ln>
          <a:effectLst>
            <a:outerShdw blurRad="292100" dist="139700" dir="2700000" algn="tl" rotWithShape="0">
              <a:srgbClr val="333333">
                <a:alpha val="65000"/>
              </a:srgbClr>
            </a:outerShdw>
          </a:effectLst>
        </p:spPr>
      </p:pic>
      <p:pic>
        <p:nvPicPr>
          <p:cNvPr id="8" name="Picture 7" descr="Picture of aspen trunk and leaves"/>
          <p:cNvPicPr/>
          <p:nvPr/>
        </p:nvPicPr>
        <p:blipFill>
          <a:blip r:embed="rId6" cstate="print"/>
          <a:srcRect/>
          <a:stretch>
            <a:fillRect/>
          </a:stretch>
        </p:blipFill>
        <p:spPr bwMode="auto">
          <a:xfrm>
            <a:off x="6019800" y="1295400"/>
            <a:ext cx="2390775" cy="3181350"/>
          </a:xfrm>
          <a:prstGeom prst="rect">
            <a:avLst/>
          </a:prstGeom>
          <a:ln>
            <a:noFill/>
          </a:ln>
          <a:effectLst>
            <a:outerShdw blurRad="292100" dist="139700" dir="2700000" algn="tl" rotWithShape="0">
              <a:srgbClr val="333333">
                <a:alpha val="65000"/>
              </a:srgbClr>
            </a:outerShdw>
          </a:effectLst>
        </p:spPr>
      </p:pic>
      <p:pic>
        <p:nvPicPr>
          <p:cNvPr id="6" name="Picture 5" descr="http://www.nwplants.com/images/shrubs/vac_cae_jko_small.jpg"/>
          <p:cNvPicPr/>
          <p:nvPr/>
        </p:nvPicPr>
        <p:blipFill>
          <a:blip r:embed="rId7" cstate="print"/>
          <a:srcRect/>
          <a:stretch>
            <a:fillRect/>
          </a:stretch>
        </p:blipFill>
        <p:spPr bwMode="auto">
          <a:xfrm>
            <a:off x="3200400" y="4114800"/>
            <a:ext cx="2743200" cy="2209800"/>
          </a:xfrm>
          <a:prstGeom prst="rect">
            <a:avLst/>
          </a:prstGeom>
          <a:ln>
            <a:noFill/>
          </a:ln>
          <a:effectLst>
            <a:outerShdw blurRad="292100" dist="139700" dir="2700000" algn="tl" rotWithShape="0">
              <a:srgbClr val="333333">
                <a:alpha val="65000"/>
              </a:srgbClr>
            </a:outerShdw>
          </a:effectLst>
        </p:spPr>
      </p:pic>
      <p:pic>
        <p:nvPicPr>
          <p:cNvPr id="10" name="Picture 9" descr="Pictures of yellow stream violet or pioneer violet,  Viola glabella"/>
          <p:cNvPicPr/>
          <p:nvPr/>
        </p:nvPicPr>
        <p:blipFill>
          <a:blip r:embed="rId8" cstate="print"/>
          <a:srcRect/>
          <a:stretch>
            <a:fillRect/>
          </a:stretch>
        </p:blipFill>
        <p:spPr bwMode="auto">
          <a:xfrm>
            <a:off x="457200" y="4648200"/>
            <a:ext cx="2209800" cy="1676400"/>
          </a:xfrm>
          <a:prstGeom prst="rect">
            <a:avLst/>
          </a:prstGeom>
          <a:ln>
            <a:noFill/>
          </a:ln>
          <a:effectLst>
            <a:outerShdw blurRad="292100" dist="139700" dir="2700000" algn="tl" rotWithShape="0">
              <a:srgbClr val="333333">
                <a:alpha val="65000"/>
              </a:srgbClr>
            </a:outerShdw>
          </a:effectLst>
        </p:spPr>
      </p:pic>
      <p:pic>
        <p:nvPicPr>
          <p:cNvPr id="11" name="Picture 10" descr="Picture of rocky mountain iris flower"/>
          <p:cNvPicPr/>
          <p:nvPr/>
        </p:nvPicPr>
        <p:blipFill>
          <a:blip r:embed="rId9" cstate="print"/>
          <a:srcRect/>
          <a:stretch>
            <a:fillRect/>
          </a:stretch>
        </p:blipFill>
        <p:spPr bwMode="auto">
          <a:xfrm>
            <a:off x="6172200" y="4724400"/>
            <a:ext cx="2133600" cy="17907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5000">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ictures of Western larch trees or Larix occidentalis"/>
          <p:cNvPicPr/>
          <p:nvPr/>
        </p:nvPicPr>
        <p:blipFill>
          <a:blip r:embed="rId3" cstate="print"/>
          <a:srcRect/>
          <a:stretch>
            <a:fillRect/>
          </a:stretch>
        </p:blipFill>
        <p:spPr bwMode="auto">
          <a:xfrm>
            <a:off x="5257800" y="609600"/>
            <a:ext cx="2819400" cy="4114800"/>
          </a:xfrm>
          <a:prstGeom prst="rect">
            <a:avLst/>
          </a:prstGeom>
          <a:ln>
            <a:noFill/>
          </a:ln>
          <a:effectLst>
            <a:outerShdw blurRad="292100" dist="139700" dir="2700000" algn="tl" rotWithShape="0">
              <a:srgbClr val="333333">
                <a:alpha val="65000"/>
              </a:srgbClr>
            </a:outerShdw>
          </a:effectLst>
        </p:spPr>
      </p:pic>
      <p:pic>
        <p:nvPicPr>
          <p:cNvPr id="14" name="Picture 13" descr="http://www.nwplants.com/images/commons/Cornus_unalaschkensis_jko060910111_small.jpg"/>
          <p:cNvPicPr/>
          <p:nvPr/>
        </p:nvPicPr>
        <p:blipFill>
          <a:blip r:embed="rId4" cstate="print"/>
          <a:srcRect/>
          <a:stretch>
            <a:fillRect/>
          </a:stretch>
        </p:blipFill>
        <p:spPr bwMode="auto">
          <a:xfrm>
            <a:off x="6705600" y="4114800"/>
            <a:ext cx="2133600" cy="1600200"/>
          </a:xfrm>
          <a:prstGeom prst="rect">
            <a:avLst/>
          </a:prstGeom>
          <a:ln>
            <a:noFill/>
          </a:ln>
          <a:effectLst>
            <a:outerShdw blurRad="292100" dist="139700" dir="2700000" algn="tl" rotWithShape="0">
              <a:srgbClr val="333333">
                <a:alpha val="65000"/>
              </a:srgbClr>
            </a:outerShdw>
          </a:effectLst>
        </p:spPr>
      </p:pic>
      <p:pic>
        <p:nvPicPr>
          <p:cNvPr id="15" name="Picture 14" descr="http://www.nwplants.com/images/commons/Cornus_unalaschkensis_jko06091011_small.jpg"/>
          <p:cNvPicPr/>
          <p:nvPr/>
        </p:nvPicPr>
        <p:blipFill>
          <a:blip r:embed="rId5" cstate="print"/>
          <a:srcRect/>
          <a:stretch>
            <a:fillRect/>
          </a:stretch>
        </p:blipFill>
        <p:spPr bwMode="auto">
          <a:xfrm>
            <a:off x="5867400" y="5105400"/>
            <a:ext cx="1676400" cy="1371600"/>
          </a:xfrm>
          <a:prstGeom prst="rect">
            <a:avLst/>
          </a:prstGeom>
          <a:ln>
            <a:noFill/>
          </a:ln>
          <a:effectLst>
            <a:outerShdw blurRad="292100" dist="139700" dir="2700000" algn="tl" rotWithShape="0">
              <a:srgbClr val="333333">
                <a:alpha val="65000"/>
              </a:srgbClr>
            </a:outerShdw>
          </a:effectLst>
        </p:spPr>
      </p:pic>
      <p:pic>
        <p:nvPicPr>
          <p:cNvPr id="18" name="Picture 4" descr="C:\Users\Judith\Documents\CURB Winter 2014\Native plant photos and habitats\Breaks of the Snake\IMG_1267.JPG"/>
          <p:cNvPicPr>
            <a:picLocks noChangeAspect="1" noChangeArrowheads="1"/>
          </p:cNvPicPr>
          <p:nvPr/>
        </p:nvPicPr>
        <p:blipFill>
          <a:blip r:embed="rId6" cstate="print"/>
          <a:srcRect/>
          <a:stretch>
            <a:fillRect/>
          </a:stretch>
        </p:blipFill>
        <p:spPr bwMode="auto">
          <a:xfrm>
            <a:off x="457200" y="1371600"/>
            <a:ext cx="3451856" cy="4602163"/>
          </a:xfrm>
          <a:prstGeom prst="rect">
            <a:avLst/>
          </a:prstGeom>
          <a:ln>
            <a:noFill/>
          </a:ln>
          <a:effectLst>
            <a:outerShdw blurRad="292100" dist="139700" dir="2700000" algn="tl" rotWithShape="0">
              <a:srgbClr val="333333">
                <a:alpha val="65000"/>
              </a:srgbClr>
            </a:outerShdw>
          </a:effectLst>
        </p:spPr>
      </p:pic>
      <p:pic>
        <p:nvPicPr>
          <p:cNvPr id="16" name="Picture 2" descr="C:\Users\Judith\Documents\CURB Winter 2014\Martine's photos\P1000226.JPG"/>
          <p:cNvPicPr>
            <a:picLocks noChangeAspect="1" noChangeArrowheads="1"/>
          </p:cNvPicPr>
          <p:nvPr/>
        </p:nvPicPr>
        <p:blipFill>
          <a:blip r:embed="rId7" cstate="print"/>
          <a:srcRect/>
          <a:stretch>
            <a:fillRect/>
          </a:stretch>
        </p:blipFill>
        <p:spPr bwMode="auto">
          <a:xfrm>
            <a:off x="3581400" y="4343400"/>
            <a:ext cx="1752600" cy="1930400"/>
          </a:xfrm>
          <a:prstGeom prst="rect">
            <a:avLst/>
          </a:prstGeom>
          <a:ln>
            <a:noFill/>
          </a:ln>
          <a:effectLst>
            <a:outerShdw blurRad="292100" dist="139700" dir="2700000" algn="tl" rotWithShape="0">
              <a:srgbClr val="333333">
                <a:alpha val="65000"/>
              </a:srgbClr>
            </a:outerShdw>
          </a:effectLst>
        </p:spPr>
      </p:pic>
      <p:pic>
        <p:nvPicPr>
          <p:cNvPr id="7" name="Picture 6" descr="http://images.meredith.com/bhg/images/2009/05/p_100075995.jpg"/>
          <p:cNvPicPr/>
          <p:nvPr/>
        </p:nvPicPr>
        <p:blipFill>
          <a:blip r:embed="rId8" cstate="print"/>
          <a:srcRect/>
          <a:stretch>
            <a:fillRect/>
          </a:stretch>
        </p:blipFill>
        <p:spPr bwMode="auto">
          <a:xfrm>
            <a:off x="4267200" y="1676400"/>
            <a:ext cx="1447800" cy="2286000"/>
          </a:xfrm>
          <a:prstGeom prst="rect">
            <a:avLst/>
          </a:prstGeom>
          <a:ln>
            <a:noFill/>
          </a:ln>
          <a:effectLst>
            <a:outerShdw blurRad="292100" dist="139700" dir="2700000" algn="tl" rotWithShape="0">
              <a:srgbClr val="333333">
                <a:alpha val="65000"/>
              </a:srgbClr>
            </a:outerShdw>
          </a:effectLst>
        </p:spPr>
      </p:pic>
      <p:pic>
        <p:nvPicPr>
          <p:cNvPr id="9" name="Picture 8" descr="https://encrypted-tbn1.gstatic.com/images?q=tbn:ANd9GcSthN0EQybhdvfmSn5y3NFVxQjxXdqwHNE9NUUiB1jpLW4raB2ORAA2cYBs"/>
          <p:cNvPicPr/>
          <p:nvPr/>
        </p:nvPicPr>
        <p:blipFill>
          <a:blip r:embed="rId9" cstate="print"/>
          <a:srcRect/>
          <a:stretch>
            <a:fillRect/>
          </a:stretch>
        </p:blipFill>
        <p:spPr bwMode="auto">
          <a:xfrm>
            <a:off x="3352800" y="1143000"/>
            <a:ext cx="1752600" cy="1371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5000">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Riparian Areas-</a:t>
            </a:r>
            <a:br>
              <a:rPr lang="en-US" dirty="0" smtClean="0"/>
            </a:br>
            <a:r>
              <a:rPr lang="en-US" dirty="0" smtClean="0"/>
              <a:t>Sun/Shade/Shallow Soils/Moist</a:t>
            </a:r>
            <a:endParaRPr lang="en-US" dirty="0"/>
          </a:p>
        </p:txBody>
      </p:sp>
      <p:sp>
        <p:nvSpPr>
          <p:cNvPr id="4" name="Content Placeholder 3"/>
          <p:cNvSpPr>
            <a:spLocks noGrp="1"/>
          </p:cNvSpPr>
          <p:nvPr>
            <p:ph sz="half" idx="1"/>
          </p:nvPr>
        </p:nvSpPr>
        <p:spPr>
          <a:xfrm>
            <a:off x="457200" y="2249425"/>
            <a:ext cx="4038600" cy="3694176"/>
          </a:xfrm>
        </p:spPr>
        <p:txBody>
          <a:bodyPr>
            <a:normAutofit fontScale="92500"/>
          </a:bodyPr>
          <a:lstStyle/>
          <a:p>
            <a:r>
              <a:rPr lang="en-US" sz="2800" dirty="0" smtClean="0"/>
              <a:t>Coyote Willow</a:t>
            </a:r>
          </a:p>
          <a:p>
            <a:r>
              <a:rPr lang="en-US" sz="2800" dirty="0" smtClean="0"/>
              <a:t>Douglas Fir</a:t>
            </a:r>
          </a:p>
          <a:p>
            <a:r>
              <a:rPr lang="en-US" sz="2800" dirty="0" smtClean="0"/>
              <a:t>Red Osier Dogwood</a:t>
            </a:r>
          </a:p>
          <a:p>
            <a:r>
              <a:rPr lang="en-US" sz="2800" dirty="0" smtClean="0"/>
              <a:t>Quaking Aspen</a:t>
            </a:r>
          </a:p>
          <a:p>
            <a:r>
              <a:rPr lang="en-US" sz="2800" dirty="0" smtClean="0"/>
              <a:t>Vine Maple</a:t>
            </a:r>
          </a:p>
          <a:p>
            <a:r>
              <a:rPr lang="en-US" sz="2800" dirty="0" smtClean="0"/>
              <a:t>Huckleberry</a:t>
            </a:r>
          </a:p>
          <a:p>
            <a:r>
              <a:rPr lang="en-US" sz="2800" dirty="0" smtClean="0"/>
              <a:t>Red Flowering Currant</a:t>
            </a:r>
          </a:p>
          <a:p>
            <a:r>
              <a:rPr lang="en-US" sz="2800" dirty="0" smtClean="0"/>
              <a:t>Blue-eyed Grass</a:t>
            </a:r>
          </a:p>
          <a:p>
            <a:pPr>
              <a:buNone/>
            </a:pPr>
            <a:endParaRPr lang="en-US" dirty="0" smtClean="0"/>
          </a:p>
          <a:p>
            <a:pPr>
              <a:buNone/>
            </a:pPr>
            <a:endParaRPr lang="en-US" dirty="0"/>
          </a:p>
        </p:txBody>
      </p:sp>
      <p:sp>
        <p:nvSpPr>
          <p:cNvPr id="5" name="Content Placeholder 4"/>
          <p:cNvSpPr>
            <a:spLocks noGrp="1"/>
          </p:cNvSpPr>
          <p:nvPr>
            <p:ph sz="half" idx="2"/>
          </p:nvPr>
        </p:nvSpPr>
        <p:spPr>
          <a:xfrm>
            <a:off x="4648200" y="2249425"/>
            <a:ext cx="4038600" cy="3617976"/>
          </a:xfrm>
        </p:spPr>
        <p:txBody>
          <a:bodyPr>
            <a:normAutofit fontScale="92500"/>
          </a:bodyPr>
          <a:lstStyle/>
          <a:p>
            <a:r>
              <a:rPr lang="en-US" sz="2800" dirty="0" smtClean="0"/>
              <a:t>Water Birch</a:t>
            </a:r>
          </a:p>
          <a:p>
            <a:r>
              <a:rPr lang="en-US" sz="2800" dirty="0" smtClean="0"/>
              <a:t>Engleman Spruce</a:t>
            </a:r>
          </a:p>
          <a:p>
            <a:r>
              <a:rPr lang="en-US" sz="2800" dirty="0" smtClean="0"/>
              <a:t>White Alder</a:t>
            </a:r>
          </a:p>
          <a:p>
            <a:r>
              <a:rPr lang="en-US" sz="2800" dirty="0" smtClean="0"/>
              <a:t>Cascara</a:t>
            </a:r>
          </a:p>
          <a:p>
            <a:r>
              <a:rPr lang="en-US" sz="2800" dirty="0" smtClean="0"/>
              <a:t>Chokecherry</a:t>
            </a:r>
          </a:p>
          <a:p>
            <a:r>
              <a:rPr lang="en-US" sz="2800" dirty="0" smtClean="0"/>
              <a:t>Douglas Spirea</a:t>
            </a:r>
          </a:p>
          <a:p>
            <a:r>
              <a:rPr lang="en-US" sz="2800" dirty="0" smtClean="0"/>
              <a:t>Wild Strawberry</a:t>
            </a:r>
          </a:p>
          <a:p>
            <a:endParaRPr lang="en-US" sz="2800" dirty="0"/>
          </a:p>
        </p:txBody>
      </p:sp>
    </p:spTree>
  </p:cSld>
  <p:clrMapOvr>
    <a:masterClrMapping/>
  </p:clrMapOvr>
  <p:transition spd="med" advClick="0" advTm="5000">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of quaking aspen -  Populus tremuloides"/>
          <p:cNvPicPr/>
          <p:nvPr/>
        </p:nvPicPr>
        <p:blipFill>
          <a:blip r:embed="rId2" cstate="print"/>
          <a:srcRect/>
          <a:stretch>
            <a:fillRect/>
          </a:stretch>
        </p:blipFill>
        <p:spPr bwMode="auto">
          <a:xfrm>
            <a:off x="5257800" y="762000"/>
            <a:ext cx="3048000" cy="3810000"/>
          </a:xfrm>
          <a:prstGeom prst="rect">
            <a:avLst/>
          </a:prstGeom>
          <a:ln>
            <a:noFill/>
          </a:ln>
          <a:effectLst>
            <a:outerShdw blurRad="292100" dist="139700" dir="2700000" algn="tl" rotWithShape="0">
              <a:srgbClr val="333333">
                <a:alpha val="65000"/>
              </a:srgbClr>
            </a:outerShdw>
          </a:effectLst>
        </p:spPr>
      </p:pic>
      <p:pic>
        <p:nvPicPr>
          <p:cNvPr id="13314" name="Picture 2" descr="http://science.halleyhosting.com/nature/gorge/tree/broadlf/salix/exigua/exigua1b.jpg"/>
          <p:cNvPicPr>
            <a:picLocks noChangeAspect="1" noChangeArrowheads="1"/>
          </p:cNvPicPr>
          <p:nvPr/>
        </p:nvPicPr>
        <p:blipFill>
          <a:blip r:embed="rId3" cstate="print"/>
          <a:srcRect/>
          <a:stretch>
            <a:fillRect/>
          </a:stretch>
        </p:blipFill>
        <p:spPr bwMode="auto">
          <a:xfrm>
            <a:off x="2978882" y="762000"/>
            <a:ext cx="2659918" cy="3403991"/>
          </a:xfrm>
          <a:prstGeom prst="rect">
            <a:avLst/>
          </a:prstGeom>
          <a:ln>
            <a:noFill/>
          </a:ln>
          <a:effectLst>
            <a:outerShdw blurRad="292100" dist="139700" dir="2700000" algn="tl" rotWithShape="0">
              <a:srgbClr val="333333">
                <a:alpha val="65000"/>
              </a:srgbClr>
            </a:outerShdw>
          </a:effectLst>
        </p:spPr>
      </p:pic>
      <p:pic>
        <p:nvPicPr>
          <p:cNvPr id="4" name="Picture 3" descr="http://www.buffalo-niagaragardening.com/wp-content/uploads/2013/12/douglas-fir-in-Hamburg-NY-Christmas-tree-farm.jpg"/>
          <p:cNvPicPr/>
          <p:nvPr/>
        </p:nvPicPr>
        <p:blipFill>
          <a:blip r:embed="rId4" cstate="print"/>
          <a:srcRect/>
          <a:stretch>
            <a:fillRect/>
          </a:stretch>
        </p:blipFill>
        <p:spPr bwMode="auto">
          <a:xfrm>
            <a:off x="457200" y="533400"/>
            <a:ext cx="2905125" cy="4322241"/>
          </a:xfrm>
          <a:prstGeom prst="rect">
            <a:avLst/>
          </a:prstGeom>
          <a:ln>
            <a:noFill/>
          </a:ln>
          <a:effectLst>
            <a:outerShdw blurRad="292100" dist="139700" dir="2700000" algn="tl" rotWithShape="0">
              <a:srgbClr val="333333">
                <a:alpha val="65000"/>
              </a:srgbClr>
            </a:outerShdw>
          </a:effectLst>
        </p:spPr>
      </p:pic>
      <p:pic>
        <p:nvPicPr>
          <p:cNvPr id="13316" name="Picture 4" descr="File:Cornus sericea leaves and inflorescence 2003-08-11.jpg"/>
          <p:cNvPicPr>
            <a:picLocks noChangeAspect="1" noChangeArrowheads="1"/>
          </p:cNvPicPr>
          <p:nvPr/>
        </p:nvPicPr>
        <p:blipFill>
          <a:blip r:embed="rId5" cstate="print"/>
          <a:srcRect/>
          <a:stretch>
            <a:fillRect/>
          </a:stretch>
        </p:blipFill>
        <p:spPr bwMode="auto">
          <a:xfrm>
            <a:off x="1752600" y="3962400"/>
            <a:ext cx="3048000" cy="2286000"/>
          </a:xfrm>
          <a:prstGeom prst="rect">
            <a:avLst/>
          </a:prstGeom>
          <a:ln>
            <a:noFill/>
          </a:ln>
          <a:effectLst>
            <a:outerShdw blurRad="292100" dist="139700" dir="2700000" algn="tl" rotWithShape="0">
              <a:srgbClr val="333333">
                <a:alpha val="65000"/>
              </a:srgbClr>
            </a:outerShdw>
          </a:effectLst>
        </p:spPr>
      </p:pic>
      <p:pic>
        <p:nvPicPr>
          <p:cNvPr id="13318" name="Picture 6" descr="http://depts.washington.edu/propplnt/Plants/currant.jpg"/>
          <p:cNvPicPr>
            <a:picLocks noChangeAspect="1" noChangeArrowheads="1"/>
          </p:cNvPicPr>
          <p:nvPr/>
        </p:nvPicPr>
        <p:blipFill>
          <a:blip r:embed="rId6" cstate="print"/>
          <a:srcRect/>
          <a:stretch>
            <a:fillRect/>
          </a:stretch>
        </p:blipFill>
        <p:spPr bwMode="auto">
          <a:xfrm>
            <a:off x="4572000" y="4267200"/>
            <a:ext cx="2362200" cy="2362200"/>
          </a:xfrm>
          <a:prstGeom prst="rect">
            <a:avLst/>
          </a:prstGeom>
          <a:ln>
            <a:noFill/>
          </a:ln>
          <a:effectLst>
            <a:outerShdw blurRad="292100" dist="139700" dir="2700000" algn="tl" rotWithShape="0">
              <a:srgbClr val="333333">
                <a:alpha val="65000"/>
              </a:srgbClr>
            </a:outerShdw>
          </a:effectLst>
        </p:spPr>
      </p:pic>
      <p:pic>
        <p:nvPicPr>
          <p:cNvPr id="13320" name="Picture 8" descr="https://encrypted-tbn0.gstatic.com/images?q=tbn:ANd9GcQQHG6UVexUPfPhrmEcsN-pDe5j85F7ssCoyHEEVhCqUH6KTDHx"/>
          <p:cNvPicPr>
            <a:picLocks noChangeAspect="1" noChangeArrowheads="1"/>
          </p:cNvPicPr>
          <p:nvPr/>
        </p:nvPicPr>
        <p:blipFill>
          <a:blip r:embed="rId7" cstate="print"/>
          <a:srcRect/>
          <a:stretch>
            <a:fillRect/>
          </a:stretch>
        </p:blipFill>
        <p:spPr bwMode="auto">
          <a:xfrm>
            <a:off x="304800" y="4343400"/>
            <a:ext cx="1676400" cy="2238080"/>
          </a:xfrm>
          <a:prstGeom prst="rect">
            <a:avLst/>
          </a:prstGeom>
          <a:ln>
            <a:noFill/>
          </a:ln>
          <a:effectLst>
            <a:outerShdw blurRad="292100" dist="139700" dir="2700000" algn="tl" rotWithShape="0">
              <a:srgbClr val="333333">
                <a:alpha val="65000"/>
              </a:srgbClr>
            </a:outerShdw>
          </a:effectLst>
        </p:spPr>
      </p:pic>
      <p:pic>
        <p:nvPicPr>
          <p:cNvPr id="6" name="Picture 5" descr="http://www.nwplants.com/images/shrubs/vac_mem_jko_100108mountain_huckleberry1small.jpg"/>
          <p:cNvPicPr/>
          <p:nvPr/>
        </p:nvPicPr>
        <p:blipFill>
          <a:blip r:embed="rId8" cstate="print"/>
          <a:srcRect/>
          <a:stretch>
            <a:fillRect/>
          </a:stretch>
        </p:blipFill>
        <p:spPr bwMode="auto">
          <a:xfrm>
            <a:off x="7086600" y="4724400"/>
            <a:ext cx="1670914" cy="169498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5000">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Judith\Documents\CURB Winter 2014\Native plant photos and habitats\CURB Restoration Plant Photos\WWGH\IMG_0057.JPG"/>
          <p:cNvPicPr>
            <a:picLocks noChangeAspect="1" noChangeArrowheads="1"/>
          </p:cNvPicPr>
          <p:nvPr/>
        </p:nvPicPr>
        <p:blipFill>
          <a:blip r:embed="rId3" cstate="print"/>
          <a:srcRect/>
          <a:stretch>
            <a:fillRect/>
          </a:stretch>
        </p:blipFill>
        <p:spPr bwMode="auto">
          <a:xfrm>
            <a:off x="5638800" y="609600"/>
            <a:ext cx="3314700" cy="4419600"/>
          </a:xfrm>
          <a:prstGeom prst="rect">
            <a:avLst/>
          </a:prstGeom>
          <a:ln>
            <a:noFill/>
          </a:ln>
          <a:effectLst>
            <a:outerShdw blurRad="292100" dist="139700" dir="2700000" algn="tl" rotWithShape="0">
              <a:srgbClr val="333333">
                <a:alpha val="65000"/>
              </a:srgbClr>
            </a:outerShdw>
          </a:effectLst>
        </p:spPr>
      </p:pic>
      <p:pic>
        <p:nvPicPr>
          <p:cNvPr id="1030" name="Picture 6" descr="File:Picea engelmannii UGA1.jpg"/>
          <p:cNvPicPr>
            <a:picLocks noChangeAspect="1" noChangeArrowheads="1"/>
          </p:cNvPicPr>
          <p:nvPr/>
        </p:nvPicPr>
        <p:blipFill>
          <a:blip r:embed="rId4" cstate="print"/>
          <a:srcRect/>
          <a:stretch>
            <a:fillRect/>
          </a:stretch>
        </p:blipFill>
        <p:spPr bwMode="auto">
          <a:xfrm>
            <a:off x="304800" y="498639"/>
            <a:ext cx="3352800" cy="5176102"/>
          </a:xfrm>
          <a:prstGeom prst="rect">
            <a:avLst/>
          </a:prstGeom>
          <a:ln>
            <a:noFill/>
          </a:ln>
          <a:effectLst>
            <a:outerShdw blurRad="292100" dist="139700" dir="2700000" algn="tl" rotWithShape="0">
              <a:srgbClr val="333333">
                <a:alpha val="65000"/>
              </a:srgbClr>
            </a:outerShdw>
          </a:effectLst>
        </p:spPr>
      </p:pic>
      <p:pic>
        <p:nvPicPr>
          <p:cNvPr id="2" name="Picture 1" descr="http://www.nps.gov/plants/medicinal/plants/img/cascara.jpg"/>
          <p:cNvPicPr/>
          <p:nvPr/>
        </p:nvPicPr>
        <p:blipFill>
          <a:blip r:embed="rId5" cstate="print"/>
          <a:srcRect/>
          <a:stretch>
            <a:fillRect/>
          </a:stretch>
        </p:blipFill>
        <p:spPr bwMode="auto">
          <a:xfrm>
            <a:off x="457200" y="4495800"/>
            <a:ext cx="2590800" cy="2057400"/>
          </a:xfrm>
          <a:prstGeom prst="rect">
            <a:avLst/>
          </a:prstGeom>
          <a:ln>
            <a:noFill/>
          </a:ln>
          <a:effectLst>
            <a:outerShdw blurRad="292100" dist="139700" dir="2700000" algn="tl" rotWithShape="0">
              <a:srgbClr val="333333">
                <a:alpha val="65000"/>
              </a:srgbClr>
            </a:outerShdw>
          </a:effectLst>
        </p:spPr>
      </p:pic>
      <p:pic>
        <p:nvPicPr>
          <p:cNvPr id="1026" name="Picture 2" descr="http://www.shootgardening.co.uk/uploaded/images/thumb_180_plant_spiraea_douglasii_1_38.jpg?1274385735"/>
          <p:cNvPicPr>
            <a:picLocks noChangeAspect="1" noChangeArrowheads="1"/>
          </p:cNvPicPr>
          <p:nvPr/>
        </p:nvPicPr>
        <p:blipFill>
          <a:blip r:embed="rId6" cstate="print"/>
          <a:srcRect/>
          <a:stretch>
            <a:fillRect/>
          </a:stretch>
        </p:blipFill>
        <p:spPr bwMode="auto">
          <a:xfrm>
            <a:off x="6781800" y="4572000"/>
            <a:ext cx="2095500" cy="2095500"/>
          </a:xfrm>
          <a:prstGeom prst="rect">
            <a:avLst/>
          </a:prstGeom>
          <a:ln>
            <a:noFill/>
          </a:ln>
          <a:effectLst>
            <a:outerShdw blurRad="292100" dist="139700" dir="2700000" algn="tl" rotWithShape="0">
              <a:srgbClr val="333333">
                <a:alpha val="65000"/>
              </a:srgbClr>
            </a:outerShdw>
          </a:effectLst>
        </p:spPr>
      </p:pic>
      <p:pic>
        <p:nvPicPr>
          <p:cNvPr id="7" name="Picture 6" descr="http://www.nwplants.com/images/commons/Prunus_emarginata_rory0115012.jpg"/>
          <p:cNvPicPr/>
          <p:nvPr/>
        </p:nvPicPr>
        <p:blipFill>
          <a:blip r:embed="rId7" cstate="print"/>
          <a:srcRect/>
          <a:stretch>
            <a:fillRect/>
          </a:stretch>
        </p:blipFill>
        <p:spPr bwMode="auto">
          <a:xfrm>
            <a:off x="2971800" y="3733800"/>
            <a:ext cx="3429000" cy="2590800"/>
          </a:xfrm>
          <a:prstGeom prst="rect">
            <a:avLst/>
          </a:prstGeom>
          <a:ln>
            <a:noFill/>
          </a:ln>
          <a:effectLst>
            <a:outerShdw blurRad="292100" dist="139700" dir="2700000" algn="tl" rotWithShape="0">
              <a:srgbClr val="333333">
                <a:alpha val="65000"/>
              </a:srgbClr>
            </a:outerShdw>
          </a:effectLst>
        </p:spPr>
      </p:pic>
      <p:pic>
        <p:nvPicPr>
          <p:cNvPr id="1028" name="Picture 4" descr="http://upload.wikimedia.org/wikipedia/commons/thumb/7/7f/Alnus_rhombifolia_NPS.jpg/220px-Alnus_rhombifolia_NPS.jpg"/>
          <p:cNvPicPr>
            <a:picLocks noChangeAspect="1" noChangeArrowheads="1"/>
          </p:cNvPicPr>
          <p:nvPr/>
        </p:nvPicPr>
        <p:blipFill>
          <a:blip r:embed="rId8" cstate="print"/>
          <a:srcRect/>
          <a:stretch>
            <a:fillRect/>
          </a:stretch>
        </p:blipFill>
        <p:spPr bwMode="auto">
          <a:xfrm>
            <a:off x="3352800" y="762000"/>
            <a:ext cx="3093357" cy="2362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5000">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Not to Plant-</a:t>
            </a:r>
            <a:endParaRPr lang="en-US" dirty="0"/>
          </a:p>
        </p:txBody>
      </p:sp>
      <p:sp>
        <p:nvSpPr>
          <p:cNvPr id="3" name="Content Placeholder 2"/>
          <p:cNvSpPr>
            <a:spLocks noGrp="1"/>
          </p:cNvSpPr>
          <p:nvPr>
            <p:ph idx="1"/>
          </p:nvPr>
        </p:nvSpPr>
        <p:spPr>
          <a:xfrm>
            <a:off x="457200" y="2249424"/>
            <a:ext cx="8229600" cy="2779776"/>
          </a:xfrm>
        </p:spPr>
        <p:txBody>
          <a:bodyPr/>
          <a:lstStyle/>
          <a:p>
            <a:r>
              <a:rPr lang="en-US" dirty="0" smtClean="0"/>
              <a:t>Butterfly bush</a:t>
            </a:r>
          </a:p>
          <a:p>
            <a:r>
              <a:rPr lang="en-US" dirty="0" smtClean="0"/>
              <a:t>Himalayan Blackberry</a:t>
            </a:r>
          </a:p>
          <a:p>
            <a:r>
              <a:rPr lang="en-US" dirty="0" smtClean="0"/>
              <a:t>Indigo Bush</a:t>
            </a:r>
          </a:p>
          <a:p>
            <a:r>
              <a:rPr lang="en-US" dirty="0" smtClean="0"/>
              <a:t>Yellow Flag Iris</a:t>
            </a:r>
          </a:p>
          <a:p>
            <a:r>
              <a:rPr lang="en-US" dirty="0" smtClean="0"/>
              <a:t>Reed Canary Grass</a:t>
            </a:r>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wcb.wa.gov/admin/weedImagesThumbs/butterflybush4.jpg"/>
          <p:cNvPicPr>
            <a:picLocks noChangeAspect="1" noChangeArrowheads="1"/>
          </p:cNvPicPr>
          <p:nvPr/>
        </p:nvPicPr>
        <p:blipFill>
          <a:blip r:embed="rId3" cstate="print"/>
          <a:srcRect/>
          <a:stretch>
            <a:fillRect/>
          </a:stretch>
        </p:blipFill>
        <p:spPr bwMode="auto">
          <a:xfrm>
            <a:off x="685800" y="3886200"/>
            <a:ext cx="3087841" cy="2362200"/>
          </a:xfrm>
          <a:prstGeom prst="rect">
            <a:avLst/>
          </a:prstGeom>
          <a:ln>
            <a:noFill/>
          </a:ln>
          <a:effectLst>
            <a:outerShdw blurRad="292100" dist="139700" dir="2700000" algn="tl" rotWithShape="0">
              <a:srgbClr val="333333">
                <a:alpha val="65000"/>
              </a:srgbClr>
            </a:outerShdw>
          </a:effectLst>
        </p:spPr>
      </p:pic>
      <p:pic>
        <p:nvPicPr>
          <p:cNvPr id="1040" name="Picture 16" descr="yellow flag"/>
          <p:cNvPicPr>
            <a:picLocks noChangeAspect="1" noChangeArrowheads="1"/>
          </p:cNvPicPr>
          <p:nvPr/>
        </p:nvPicPr>
        <p:blipFill>
          <a:blip r:embed="rId4" cstate="print"/>
          <a:srcRect/>
          <a:stretch>
            <a:fillRect/>
          </a:stretch>
        </p:blipFill>
        <p:spPr bwMode="auto">
          <a:xfrm>
            <a:off x="1447800" y="586548"/>
            <a:ext cx="2647950" cy="3449012"/>
          </a:xfrm>
          <a:prstGeom prst="rect">
            <a:avLst/>
          </a:prstGeom>
          <a:ln>
            <a:noFill/>
          </a:ln>
          <a:effectLst>
            <a:outerShdw blurRad="292100" dist="139700" dir="2700000" algn="tl" rotWithShape="0">
              <a:srgbClr val="333333">
                <a:alpha val="65000"/>
              </a:srgbClr>
            </a:outerShdw>
          </a:effectLst>
        </p:spPr>
      </p:pic>
      <p:sp>
        <p:nvSpPr>
          <p:cNvPr id="1044" name="AutoShape 20" descr="data:image/jpeg;base64,/9j/4AAQSkZJRgABAQAAAQABAAD/2wCEAAkGBxQTEhUUExQWFhQXGCAbGRgYGBoaIBgaHSAdHCAgHB4fHCggGBolIBwXIjEhJSksLi4uHR8zODMsNygtLiwBCgoKDg0OGxAQGzclICY3LzUsLCwsLCw0LCwsLDQsLCwsLCwsLCwvLCwsLCwsLCwsLCwsLCwsLCwsLCwsLCwsLP/AABEIAQoAvQMBIgACEQEDEQH/xAAbAAADAQEBAQEAAAAAAAAAAAAEBQYDBwIBAP/EAD0QAAIBAgUCBQIDBwMDBAMAAAECEQMhAAQFEjFBUQYTImFxMoGRobEjQlLB0eHwFGLxBxVyM0OCkhYkU//EABoBAAIDAQEAAAAAAAAAAAAAAAIDAQQFAAb/xAAxEQABBAEDAwIEBQUBAQAAAAABAAIDESEEEjEFQVETYSJxgZEyobHw8RQjwdHhQjP/2gAMAwEAAhEDEQA/AK/LJj3mKIjAj54zFJN3+5rD7d8fFzrXFRQvuODjPdI20oFI9YYhgASI7Y8ZLPFnhv8ADjauNzk9MDZfLQfvhjjWUW+iAmuWz1WmxM71Hfn8eDjPXtdFZQigg9emN6b+g2xM6mkPc88YhxecNza51orL5NKoADww6i+PiZaog2hAXLgKzAjdJAjkGTx/XCejrr7hTTcINxF/04w7yWoMmdps5LLAENcAGxMcSJwIDWH4hfslAElM6Om0yP2xKt/BzPuD1Hv+QMjCzWMll/SrqQzGF2/5bpiz8XLTWnvBupU/jAP2Mg/bERqeeplqTC4DXwGA/a1Ma3a60tyuVFOoyNE7YUEFuT+WN8tk13OtRfMa0R+PGAf+4IcyXLEKWiO/tbDnK+LMjTzKqW293Kkqp6Senz0xYDHu/D902YmsLJ3YbUQbb39sO6MgqpMjkHHnM5Emq5SDu9Q7X7Ed8AZjONIQja4sMJkcWgWqrLBtb+M86KtE0RMLFxH1AgrzYgESQZ4x9ytElj6ZmSTAABPsAAPgYw1yjsSjST66lQSQYsvqb8rfBOCMjnPLJDEf845zw4ZTaIYsM/kwGF+MH6SropaAFOF+a3MrAHnt/M48aXnyU8t5ta3XCiM2eErNJu+T3K1Qxe/4YOzGbZMtTeQobaN7R2gx1PAsOTHbHzTMqXXgKg53GNwuCoJIBNu4xjq4jLV0apCJ9HpDeXeOAJJIPPv2xahc1rm+pwfCdGLFLdKtILvJkgcn/IB9hhPlNcNasacwO3tiFz2psJAcx34n7dMPfA2VJc1G6i09uZ++PQ/08LIXPafhIx5TnMaxpPdVlXLKikixPXC1ix4w11IzC4LyeREcY825mcKsCShjXHmGn+8BJ+MC6hUhThblNSCtmKvJgBR14sPxOBMzqRQBahkm5+ecIDslxRtdZTDJvgvLlSSCLjCmhX3X74Hy+bOXqr5plTwf64eXYF8JTm0bTrPGCE3bJk+8YRaxl/NWEYCsl0BNn/2t8jr0MY/Zip59be7hAfcAhfbtigy+lZQsq+ZsMT6TLNgo5TGd4NUjYT2UVo/iFQS1Si6MhCsxRnAPQMQBtboJ/lih1ykzFau2EBswJ2kfMelu6mCCDh42oUcs3l5QM1WpG+Wmw6tHpsO4wb/3LNvUVYoCmxG92vtPx+9+OHavWHUj8OfITHAHKn80cxm8sae0sVKmxHqA7X6c37YVZ/TrJTdWp9SSOgHQ8Gf64ZeJ9Wqq/lqwlBPoUJzc2HJxzpa+YWuSvmGk7gMDJWDBIE2ESYjjFLT0+6Ne5RYv4lXZjUlSgaNJURJuxAkzzuY+oi+Ob1hNRiiHaSSLEAKSSIHQRxjtOl6Jk9rGoC5BIO/cALsIYAiSAvEXke4CLxhlqXmUaVHbtmdosGa4IniR6SQO8CTONHpbXGTbd9z3of7XOu77IzwXqlVEP+oCqKaogImTAIAN7kKFmI/PBlGma1Y1rDtP64VZfLyAhaFF2I6nqf0+wHMYa5iojUwQSqU/q/2jvHJ+MVdW9ksp2Cm9lXJ3O+EJfnasZv1CVp02KmbB29P3tOFWfzw3WXdOD9IptXU35kxf0ibX6zfBtDRaa3DSe2EULRSDO3wkiNmqgCgBV9sVmjZMU0AcQepiY+35ffG2XowBj5XzihoRg1Rb7Bc9Jt7SMNey22OyIeyJWuKTotRFAqzI3OOsAENKGQYJ9M2EEWx8GdoF22wKbbleTG8Ee5kpfm2Emp68Kz+pJUCA4MQymbfBj74EoVHzDMiELN2Ym8RA4+MC+CR7Wg3ZyB7ffCa0DlDHJ06NbgVCpkbgGVQeC0iCY6Rir0mt5pLVCWJAAY9h+nX8cLGTL0vQ1J3JI3EsSGjqwJn8PbFjRehs/YUVSRbbAA+xEYhssbG0+94+3y/6hLSgXywQ+og9jjbzIwvzKVDuWsPLM+jpui8gdRwCQIvg7K0jthuRi/JBtiDx9kJbSgcvl2XMMr+mLx0JHGEmp5hnqEHocWHiXU6QI3EBp9Pcn+YxPUESu/Zv1xk1SX+Fb5JmVQemPOqVfOZF6L1GD8zljTXbHNhjTL6btVWPQgnDXOFgBcTYwnOjaHRCTsk9zfCTXNMpUjUqjzQOSqEGTEcEEjge1vfFTWzy0qcjtjxk6Ydd7Cx6HthgeOCiHw1SgdL8Rot6a3PJYyT89vgRj7nvFTEnc+ypTIK2t/EGI4ImR+OKLO6PSFXzAiiOf64K17RadegGREFUD0uQPT/OMWtLI2GQuqxRwfdd6m00VO6bqYLtXzKBWP7ksfvcCxHTpjClRqeaog0lrMXps14IO08CRwOe474/axljTCAlWIMkm4JF4NuOn3wVruqLURBEOpLKOoA5BPeAfnaMUXRNz+nZG1u4EjxaJzOUzG7yjEsm7tuIEAn3jE7l6/moimxSWPsw4+/P5++KXVdR2LRzHJK7b8Sd3N+PSb/HfEv5m2qz9HmYjnvz/l8b3QtTHBIY3H8VfcJkZJFpxktcpPQff6aiSX2nm8cdyxUW53D5wizWtVahG4hFWFCBRaLeox6mnqcI3ZfMcgncTfoB/nPH6YKy8k8m5xuwaOESukDRZ+RH290YaAbAXSvC1JqilmZV3AE8CRFoHQflhtR071kKRHf++Oa6TrL0a3mKpciZkn1D/P0HbF7lWdn3VGba0EC20AiYcc9ehtB5x5vq2h9CSxw7PyPhIdGGm1h4m8R0qKCmnqqkcA2E9784UZJKjtNCkWcKFZyYUDn7zigzHhmg4d9yb2IKLTAIkTAmfSLXtODvDOU8tmLBoY9LgRipJIPSETBk8rgpehpSgxmKopvNht9Pv1H5YYP4OzCMlfLOtYA9PTK9iLyPj8MVetaQlZbrMcdL4V5OjUojYHIv06Yh+okgbtiFg8g8380YICVatSO4MVIPUcQevOBE1p/LelSBO4EbpssiOO/UQRii17L1zTh0k/x8yO5I49gcTlHL+WhUAlz+c47TMa6T4x/KIEbKCpvC+oZp6apmSlZVPJBU24kgwTI7YfJTDC1o73/piT8MVGRQtQkt74r8tlSwmYHv1wyezIQPySfmuH5HwtW/1BqZhyVS63mT/IYZaXlwKpnjD/WM0ttsYXVSsFpAgdTirKN1eUPIX3NZ9kcAncv6YdDMq1O0RjnmU1Z6jvYFV/eGH/mGkFYGQenfCDEYXHCWRWE9pqaqgAcYo9Py/pAOF2gVUKk2E3g4c5bMAkgYnc0mwjYFIeN9ZTKBTsZy5K2IUCBIkwf06HE5o3ifzKfltNMnv9JHsTwfY/Y4rPHGkrVTa3B6joeh/wA98ckzKVsq+1okXU8g9iO/wb9xjU0bYJGlsgo+UdNdgqs16nUVQ5VjTA+qCVniCwsGm0G/tjPLanQcqqobLG5ttn6jgyLEbpBueMete10VssiqzncwZt5aRCmVIIvBMyLcfac0ZwakMRE3/EYv6Dp8MzLkHJIGUbQqfIVQjDzBuRWIIaIiDAIPPDG+Ma1ejXqFUpxTHJH07ew6Am4HGD6WRDq4Yym4+ruUsSe3pZm+/vhQX8nbTKRTaSl5LiSNw7zEX+OABjHZBtc6MtJcMAfXlQ337JOMlSFRvWUE9QWA+STPbk43V1UMJvMWvI/O2HWV0unWXzG3tTgmFMFiFMDgzcduAesAkZDT6NGmFemgcktuMs8WACzIAEcx1x6npr5/Rssz9k0HwgvDOitmaoH00xdv9w7fJ4nHWEyojgYlvD+dFOFWi208uSJ+Yg2688YpKmcZTGwnsRjC6rJqC8GcV4HKS5xuypzw3p1dErmou1jVLARA9yI6cXxSaXW4gHHitmagQlltjxQybFVIJB5xmSTXLvAQhPa2b2iGEYURva2B9R3stzfAWkahsba3PfD2ytfhTVpnm861KtSpvDJVJAnoQJEXt1wt1SstKugIAB7DvgvxTm1NOlUETTqqZ7Sdp/InGWu6U2Yans6G57DvgJGnhq66petFy5qVGqGyDrh0KjEAFiQOPYdsD2gU6Z9Ccnue5xjVzW0xzhrRtbRUHCgKWWaq3l3EXwNrOTUAKrHsb/bDfUK6IyOjAWg373x503TlqNvqNYGy98VGXuyuo0fbhfcjoKUqWxBZrt74IoaRuYFrx0w5cT0gdMbZUCcM2Xdpe3ytKWSpkAbdvxbGBotTb0ncvYj+eHVKnggUB2GAdGLRbUorKtSAwOITxZ4cpeZvUMGjmT/XHVGpCMQfjhiqFh0EwBiWsk3AMOThcGkHC53W0+rcKsr0uOe1zN7fhhRXyVajFRlsb2vER14/eHGGeTzs1Q9RrAGJNh8dB1wZmsyC9IL6paLXkMQse8/zx7aDRNEIG+i3x5VxkeOVtlM27Uk9Ppus91MT7gGTc9zhrr9LzUBMBUjYeomNwHew4/2jsMCas6Iq04AcfTAE7bkfkItg3TMyNqnyi8ISx2blBBgFhB5Ai/8ADjzvUPUg1RkdzyNv2SNoL7caXvRHiky8Cfw6j9B+Hvhjp70XXzf3mJmbmRzz0/4wmpt6SFEljAUCDNrAdOnsPSemCtI8M11pK1VqQWSzIxZj29QVY2i5Pq6gEi0+lZq4zE147gcKd+21UaIrVSWFqQ4PG49vcDqe/e8UiCBfphTT1WnTpA1np0yq+pQynaVsQqgkniw5gjDLK5pKiBkZXRhypkf5xbHlOoySySb3tocD9/5Qk2Ut1DUVqgIhkzB9sb1KVVY2tbrOPOXejSqFIAJvOGW3eCRFsZgZuslCgel+cJ9S02bjDw08bUsrvsBJw3064UWVJ5TJPWptRgsW/K/OLJaQVPJQlrQzfywv1ip/p6LrQH7Qg7nH8sCeFtT30Uc8xf3w0fAKHKOjtWtGqabOrCO2AqGpCWkTfB2vOlTaVN5GNE0VFAnrhZLn4CB2Ran08O00TbH398QWt6jVo5hUkhVIiP3hi58R6qKhUUHEK0sR1xNawoqKHIBIa3fDWSNjduItGAeU7fxTKhVXtJOFOteKqir6GCnDbwxVp8OqkG1xgjxR4UytZNyptb/bacTB/wDQSOyPCkkVwkH/AE38SV3znlM7VEYEmf3ePyx1HP6ylKzKxPsCf0GOc+GcuMlbYA5Nz1jHQMrm1KBm2/fB6p4c/AQ3ZwgH8SsxhKNQ/wDxj9cAZ7MU4LV22wPp/wAvhb/1C1Vno7KDhVk+bt5IiwkfuzMi02nHNcplwTJgKObxfi35dsXdD0wTs3l1eyj0y4ZKaeL87RYIKKhVljIESbDj8cCaLprOPMDxsgiBeZHAH+fhjDOZYvYmAT14HwP6YZ+Fcm/7Wk1io45Vok8z1AkCDJA9sassY0cbnEWAMfP3TmfCK7IzJaf5kB6gNRFAuRIFzcG/BI+I7YO8K5nb6SbGVMHo3x8fnjTNeG3FJ6pKgC22AylB6i1jBO4WvciByDhRprkPsWPUVi3BJtaceaf6sjTLk1yfnwly07gprnqb5XNUq0goW4QFNpkMIBY2KswAmJDjjFmfFKkB3hlbg25HAMmD2EgdZm+JLM03ei52j0kMRdiziQWkmQYZ5X8ORCDI6ZUrs0EUwt2YzYWFlAkkAzEXg3xtdOEU2nAfyDX05UjaRyqvWM7lazhKdEkkyzSNthayttaCCZkAAni8MfBOaRBVAi4UBV3bd67t20MARaJkDkTHWFq1KartTe7f/wBGaWi0ALEUxaY3PzzbG2k1XQ7g5Qk9OfvI5+2NOTRGaIsJoVi8/wAKdvddIyFPzajswuLDGnkmBtcr3E9rYH0jKtsDOYc/VHfBf+lJlFmeR7z/AHx4ljeWnKUeEZp9GYCmcMajimNqmT+82McnTFBdpMuRf2wp1PVPKdFid55w2R4Y33XNxyjM4gZT8YmPD806LbgRBaJ6iTxhrqeqeWIjcxH0jE3p2aZqVQvIhyAva/8AbCo3A2Uy8J9RyW6gHB9UzjOrnnYL6oIx+yOqN5YBAAjjCjNA7pM34w5rmgWobRCnPDGiVmUeb+zToOp+cWFHSae2IkYUZbVfMJmxPEHgjph/kKhK3tGLmq0csLw6UVaU8Oacqfz2U8lxt+lvywc2fbYvaecB+J3L7dv7pkxgHK6qR6QAUXkdSfbCtNppJ5PSj7pkOeVXZfLrVTe4/HER/wBQcwwVFpk+WD6oJ+0+2Hmo+KAKfoX0x/gxH0taY1fqhWIDCAZWb8g9Jxd0mhlLyAKLfPnwjbGQbSfR9Qak3oIIY3VuD89sPvEOhrWVKmXQByIqU1sCehWTHcEfEdcP8vpOj5kVnCtR8qC7BmUCeIHBk9AL4V5XO5WnW9HmvRFpmGPuOI+5xJbqZXXCyiOe1rmnNlIMpkq8qtSmyLE76gZQFHJ49QHtJtGGPhipuzSqrMqExJCzABi11DET35PMXb6tm8qQNjPSpBGVlqQTL2BUBiWPePnETp1Qhl9XDCSJHB6df58YuxyTOY5mpFUO4/fCIrp/jPXVGXXL00Vbg1IEekGVH3YT/wDEd8Q+k52K3fa4I+0H+WCigqKwDAMRyxaWPSLXPtgI6Q1NaZlSSSzvcmDAi3IBX7Hd3wWlEPpiKMbh/wCsfv7IC3aKKtWqn1kDbTJmSQJmPpHLAExbCf8A7fVNXbSZ1qTI2mDIBsZgRBmDbvMYcDT2imd1rSwiGn+E7iSPt+GKNgiIFUSZLW5LGxP4W+IGPNSPEWoJZwDhLa4AUFzypoGZVSzIFH/kpP4LOGPh7IBD5jAsw+mRZfeO+KJmHmB3ML6p7bVBNx3kD8fjDLMZL9iWQDaRz3GNHqOs1bYwC7Dh2H5Kd5K85bOeWqsZZT0HN+g98NWzApslQTu7dgf54RacxqVEWPRSEn3c8D7CTj1q7iSAxk4yIh6bd3dCHd02KMajSeuM9QyQbYxvtaftj7pb76SP7QfkYKqARiXtBJR0p7L5U7y7epphfjv9xfCWhVZa9Wk49M7/AMcV2kZgIzK19rWB6KRIj2ndhYTRbM1HB9Vgf8++I9MNbYKA4JCVVs231AeniIwJUDtBnFJVoMQ4C+nvhbtPA6YiOjdrhQGVLGFHmKRIuff++G+nZ+pmHWnuFGm3LG5+2FHiPw06moaDgpztYwV9p64G8M6cQyy0SRJmwx63XdW0z4w/bZ7X2J8qwS16o/8A8f2hXr1tvrgKHu97fYx0wD4nVVZK1KNpEPEWMmD/AJ7YmfEeeqGuxqhg4b8hxHsRBwbQqAoEAJ7dQZ74pu1UkJbqL3O8NFAA/wAKWijaX6jVIaAfS1/vgdKHWTONtQyDgg9B06zg7TtKZl3ERHTk40m9W0zwXux+qYHtSipqDJvURDFd3vtmP1ON8mSUt/n/ADhjU8JEhqgLNFzIiMLK1UIBP44qwdQc6QvY0lnfslbsr5mKY63Pz/bAmmU/WRICiTB/e/2j579MP9KyFKsTuJshYXiSL9L8SfthjkvDoBVvLkC/sfnuPbrxg5dU3UPDGtJ8/JC5w5X7T8v6VO31GwHPPFuh/l8wP1CspoAz6lYx8EiR9mk/c98D5/V1pV1QGdh3N19Xb3jk+/xig/7fRep5qIpFQkkSY9SkG3AhvVaLn2xYc5mlhc5jccUP37qG55WeiZ/aCAjVEPA/hcRPtBHTr8i7zPa22xgiQSLWgjvx/lsIvCNnqI1rzHxIP5Y/V9RPnsEKlVMr6fVIHqjveQOhsceSkjdrHCzRoAnzXf5oGvIvCa6bpdWvli5O6LEs0SxHALWjpc9et8UevrUy2T9JV3BVVUfvSdpCiZLAyIA6T8TmZzlQODSqmnI9ahiQ3+0jg9b4a6o7PQZd5G76ShZSGM3mfoNtwiSB3xdZq/UbtdW1vn2wocABlCaHqICVFKqrKbhTMEiYJ6sOsSPfHgUizT3wT4c03L5antJ3EmWY9T8dBhhqDUhSaruCqgmf85xR1T2yPJj4Q1R5QuXzApzTss3BJi5/TBuVzF4MHEbSq1K1RKrLCA2Q9R3Pvinp0ArSZg3GE0XC0zdYtfdZzSJXpyLVKbAkcqVhl/VsTmVpiKjzJYz/AJ84L8RwkPDFSyqW/hkx+ZgffHjRwqE2m+FyXS7sE00UMUBc89DjHUcqxb0L8wcNqVNZHvxjzVqBTzjmxu2gXQS3Z5UlVFOpTKb9wYcgziN8SZJ8syotZzuTdz9ImBEffAdHOVE+mx7jG2Zz9XOVaasBvACCLTcn+uPUjpogeLNt9+yY1hafZMK+lipkqeYYbnE7pmSJgH7YF0yiC+6eF+mOfjFVmaoo5MrPqURBAt/fEBl9TKVVIj3wOlbDM15JoHAPz/0nMZWXKnyubV2JqLMEACOB/PHvPfsKr+WfTtE+04Ap5iWd0I+OvGPApsFYt+9fDYYdPBK1pqyKI8pe2rVamvtWyy0aQG+odjNHFucQmf00pUKVeVMW4PvjfSaFRFJJ6yIPHbB9auoo1N0FiOtzPzjQg0rMkYacke6gIShRNCvSekSQyyytwI7e2LHLarTFEuSINto/iIH9Ce2JLLaidqOACVBH2OPNDNWvH2HbFRuhd/Ul4dTPzpQRm0dV8NLmfMqpCFSC0nobSo7zJiIw58M6bWQVKbGnuTbdnKgoYO5TENxcc/ngLIamoR1uSwHW0Ahrgci2H1Fg9Cm+3ftO2371yto+Zw/XwgxPDOcfZccBKtco+VWDo0rUWQy8TwYP5/fFromk06dNMwyAEgbAQJNuT+uJfXsopSkVlQG+nnaDEm/Bthlrmeehl8uHcFS3lkTcJBJPwIEn3x5KOMGYNdz2QgWLbwsDnEq5p3N1BgCLEjr+Zw/RRV9PFsLK+nJRqqVWx/DBuagFSrQcIJI3B2EF3ylGqVDRp1mB9S8T36Y/Bv8AVikpIFNAHqDjzKnYD+Ec4x8Q5gPuogE1GIkiIHW/vGHmT05KVFAPq6n/ADpg2+yGrK+1coAFbgG2G+lqCuxoO26n2wk/6j5dv+3k0zdRuMdVHP5Y5x4X1mrl2SpSfepWKlMkx7R2Ixf0+hMrSWHPhPjAIwuk+O6if6WpT6up2wLyLj8CMKch5Ry9NqUlKgADNZi0Xt9jgbM6g9cpUKFg52qVFlJ6MY9J+cSpz7008oypoVHgdVJP9J/HEafRGVwa/AN/SuVIBOF0elmxT2q5AYmB8xMe1r4W6nUbfic8J5nzJ333HcZuQRYGTcGMWa1KJA3QSBh3UOnx6aFrw6x++EEkRHBXL9R0ivSIDUx6jCkEEE/PTGGS0OsaoLDZB68j7YMRqlqZZgytYNyjgxF+CCLjFtpniOk4FPOUgtQWNReD79xi5NqJ3tAIu+KVg0RjlL9YyFI0XqMSFC3v2HPzOIbS8tSenUU0wWkMHPKgTYdIMicW3irJUysJmAaUFts3J6D4/tiFFQ0ySsx1w7QRRwj48g544KGIV+JHaVmGpHfTG0wZ62/lgrO+o7VO8bd1vzwNpRlywG6bFe4bt2bqD3A5xtmqNTKknadtQEKSCOx45UjcLHCepQgSMmA55P8Alc85tZZjM7IXoADhXWq+YGCzgnVqJ2oe4/HAuXRqbAi5PTF1z9jqcfhP6Lm13TjwaAtVSw3Kslh7Yo81p+VrKXpLseeOAftifp6Q9Eqz2ZwTAPT3wwyNT1rP0cE/rijJtmJfG8jsPGEDiLsL3l6S0mjgnrE/Y+xw/wBJz22pSWqgSiWkt0kKY+xIX88LkqpWreUogLcMf3hhjn0Z3Skv0Kb2xmyzyxuOa/yg5yU01fPLVqnckUytmHt1McyMTWoaPVznppAuQDtBP0r1t3MD8sOMx4eK3p1CoPIPH4Y8+H6oy1dGaqFpE+t4JiASBA97bjMThMbqO8nKFp2uN916pNVWmS6AG1ySzEqIMyfSvYY9HOHyi0XUTigz+opU9QDNuE7jEFY4Ai0Gf84nkoliY/8ATB/E/wBMK1k3qv3/AEQEUV+0PTClM1av/quZv+6DilzVPeaY9xOFeafbTkzAF47Yxz/iGmmWDq0lrKfbv7YJhFLnYqkdqOd8xmHNJRtPuOCMcj1nTGylX9kYpPdC36T1jvjpGrZ5KYpogtUSY/mcJvEuSZst6yrIvqIBWU9+b88DBabVSM1O3ynRmhSaeFPEdPZte24Cb7h/xhZqegirnmCuKgrEEGwjiQYsY74iEV2BINl5i3GL3PaglOknlKFJUcC82vPM84sazSSaN24OsPtWMBtH7rWp4VenmwslVtuZZiAJge+Geo6RuaUrCmOxVjP4HE34oz7xSIrGWQyqk+kCBczyZP8A9ca6frtVqSRBtz78fjiHaLUzaVkg+IC6b7efuoLAWJIlFawk1HGY2lgQhfzWvCsSwhrA772aDJGFT12MlueuDMzXKLuAiOuGGn5BM0vmB9jgSwKmHYMBY8A9Sb/rjR0kr4CQ8/8AEP4spMzSRPWwtgjO6ZI2bjLCQCpEnix63tOPYq1ECEJEwysJ63+qSLzwfiL4aahrq16H7Qba1IegR9QJO7baAQSGjj645jG1JE9puraefZcWHsk+RVafoX93oSTJ4MkdOftxjoentlq2UqU6jfsx6oA9SNcAr7niOsweRjmORWBMXP8AnzhtoFaDUZ5C2heLj/jFbW6Jk4hbdEfp3+qPGLWub0RCq7nbduHAEcibcx98DZqmUr7Co2LHT6rAyD89vf3xlm9Z3VUA4m/xzf8AH8sUetFdgczOz0x3B6/z/lzixqWaeFoftsCgf37Wu2gLPVswKppeWIgQQf3YEkk/wwJntPbAVVgSESdoPxMe3+fzIyZsPT3Ib8N7fl37nGVTLEi7NH/1H4C32P5YPR9KgicZGZB470D+/spEICr/AA9l0Z3qN9VNRt7eqf6fnj1qGpClUUrB3c+2I3S8k3megwesT9PXcfjoebdYxQ57b+zWLmL4851jSNZqQBwc14/lIewB6pcrmfMscF/9opVKZRQA2E6ZWpTKkTBw8yiBrk7WHBxmPjyEDuFONUqZM+TVWabn0t/DPN8NszUAT02XpHbBOrgPTanWhx0PUYSaHXlTSeZTieowmSMA+xSQ7FJtUIbLVTxKG/a2ISnVRckfMIndbvyLDFDmtXCUWXmZAHU4mU0TzEXzCQBwBhkZjtoeaCK85X2lrHmvFUsFiAqCwHYmcC6zptStWAoLIMBRxECST2gSSewwuSqcvVIcN2IPMfGKjw/r6JVQLB3gg24HX47/AGOPUjR6XTwvnjy4A9/zVtkbQ3cEr0nS6lCvVy1YQ6mD2INwRMSCCCPnBdGk9OutNHmKlnt2+/fFL4o09q2cFantM0FWxvuDNJIIHAKgc/bjCjP5daNRWrsdiDhT6j7CAJxjazVu1bYmMFkD9f4U7g4V3Uz4nzhV3U8g7fsLD8f5nGeg16yIeIPFx74YeJf9PVp061NWDlmB3GTtg7ZPFoH44nK1QrBFp+1xj0PT5P7YLhW3Fe6NjryVe+Gs/QKpTcXPccnHjxBqapV8hUAFiDa384wu0whWWoBIXphV4lzLVarVAI6X9sZfoRevtPcfmq4CIOZegdlQECZE3BB4jpx2wFqWpoVO3nj/AA/H6Yb6NVepSB5eSsmCIEWPcGTY41rUaO87aFNQYJBG7beLFhPN/vHTGw7UaiKAYvsD/u071aavPgbazywUgqQu4gf7TE2B+ek98MKtOiuYArqXpCWdBuU+lWsYINxcEHkAXnGVakwWrUFRaYRZj0jcQO56k9j1xhS0urVpVa6NJRd5ZmiAJkKYuePyx5WPUSyT+s5+DjnIHt4ryoDgUjz+WQ1f2aAHlYnofcmRfkk/eMUFWm7UlDyu1Y+54F43G9iJB5GFWiZJ1NSo+4/s9qQDctb4AkRc36YZ5uq2X8tqlNwlQQSVKrI4Ex9dj8AA36ehl9HVRmJjwAeK8+/sUXPCV1dHqqSUdVtBUyLdrLBveTfBuW06oaaM1emdxjau4n3mQoAgHrHHEzhpVy+6kGVpDcG359jjLRsiQWLfu+mCOs3H4iPtir02bVCb0Saa3n/iEOPCq8hoK0qMrLeYoO8zcG4/8RfiAe98ItSpQ1MnocO/D3iCotNlan5lNZA28x0thDW1JcwagClZYwD0+cZOpcfVcXGyD3Sqokq5qVUakpB6YS6lVsNt74E0XIvsZd0xgzRqIaqVa5HTCDIHcITngoHVcmzqHRiDHGM6eZZqYO2HQRuA5xXaknlJIUEe+EmWrqEKxY84ryAjBSdtFKcrRRwGH1dSb4HamxqgAGBx/M4P07aj7T9BPJwXqFTzTty5UvwTIhR8zbCGiyjrFJTq1TLVWCVkVgnJNj8Ai+AtE0zTzm1NLzPTLbd7erpC/vHnieOkYpvCtLTwgLKtVmElyxO4nm0gKAbXk2vgPOUaS0areXTBFUKo2CQJItYENz/hxbGo2MLbKYzApEahoVSrnR/pgoo7AC7PbdLyByzfhF+RxhR4t8IrTps9XNlqiqSAEhBHQmWb+tsUOnUv9dTXyar0npiGpmAGj0kcHmBDe3HXEn4tzSU6nlSWKj1qYlT0NgIIjti1pJ53OaxhDQMX7eFGQaCD8O5M1ctBpFxuM3FvzmR7dsCV/C282DiOx/scetM1ajQq+YC+0mwJsDEE46HplRPLBW4N++LHUNTKx5EbjR5+YXfHd2uYZKuadTYpkMYXD7MeGGZdzEXwofSalBTUrIINgZmJ62+P0wRp+t1UsH3L/C8kD4M7h9jHti4enu1LBKx4sePb3R1m2piuVTIvsb/02WZ5uP63Ee2JzUdVarWDAbFmNv8At67u5MAn+2GGu6ymYttK1PSIncABJJU2sTAg9+uFuS0GtmyRSUGOm4LYXMEwPxIxeZqDDpv7/INV5RAdl5yuo5gVfNpeYyU2BYqCUA6hv3Yiefm3OKPXdSplHOXcFXtAkENIttgWJUG/MzjXwhq5ohclVFPy97XJEgnkWsQTPX8cSOVzYy2alk3rTqGUPXaSPxHI98ZToxqSfh2kcCqtSRRNJnSzzwVqGT6VUey8D3+ki8mepx0Pw9q1CrTNGsoalUsyn1I32/8AbcG4Nr+98c017PUjUJog7epIjnmB0tGBtOpPTcMWtuKGOoUWYwRu5/LDNT0oTMa+IbHHPyxx/kKeaVvlPD1Onnno1ZfLKoFImfSahO0ggiHG1x1mCcOvFuS8sl1barephFkmSYA5ZiVtcsY7EgfTtUSsmX3jY1N7C+2pG0yGuNoG0xP73ScNNZCx57qK1NTugXKsOu3sJF7xANsZrtdOzUNdL+JtWB7YJ+vP5rqvlTfh/K1cqKmYenU2MsAKu7zDuBkBZLRBAbi5uBzN5TPPUriptC+ZVVRTjozBbn+ITP5Yrs54iR0Npm12kr7+wHcAkYlK5NKo7l2aqZCkiCgNmIuTvI9IkyBJ5I23tO89QlcXx5cKHivsOO5QbbKsKec2BqKlfM7bhP4c/wBLd8etOY0X3EXPOIDI2jaoUgghuCpHBHwQD/K+OoLX86irBQA1/iJBH2MjC+pdNOiDZGmwcfVCY/TROZ1FaqkHgC+JjUdQA9FPH7PV5bYnPXC/PVkpJCwzkXM8YqRsfO4MYMqAF7qasKFP9rxIvEnnH7QMpUWWybpVpOxcBiUZGPIkcj2IB98QufzNRlKuxbqDip8B6VXal5tBH5gmdoJ7CSN0e2HajRHTREOyTz7/AMIiKwVVjMVCwLU6dJ+rgBmnvPT8cfvEVcs1FGZn6k2m3UwBPJ/DGlVqgDLWpxUQAySODxJE9jhLklNao7MQCKcgFoAAMCP1++MZ7HNPsppwOUdWNalXCUFCttG29qgIv6uAQSe3SemPniHRG2PncxSUVWRfMCQ07RG8FSQbbAbzaeMKdWXNU9tXdvpz6XVgVnt3BjvhNqPjbMsppqAA07ty3j29UR7kT740dNpJnAPr4XdwVxab4pB6TkxXqBWHpmR7jHUdJyIWmFBsMcn0vVnokNzHS18dM8I66tekWsCDcfOLWtgLCMfCo2m1JOEFMqXZ1Ig3kkzbngiAfkYSplyBE/j/AMYtxpFNh9O0m8g48P4VRkZjVf4hf1jFrp2sg00Z9SwSfohY7yoHOyICMd5sIF79u3/OHeSpsKZpiAxUG3ANieenFv7Yocj4YpBDb1d+v/GEuu5M0UaG+pSB9gT/AG++K0+rOr1LAwVRBH07o7PZJ6VYOhmPftgLNlRf0nrPvbsf1kYb6G1ApFSfMuY6EW/MdcftaFI0yAPUL/5ecewxLFu7gJ+CEn0nLNXZKaXZzAn8STawAkn4xQZDQ2py+ZrLQ2uW2n1b7CYI4ET0PBtxP3/pkqq1Wo6P6RCuCABJuL33G30yYB4xReIdcp1FKSQHtvYyoBtPMkCe1xPfHldR1aRk4Y0WKHHnuhbtIyUBqOQai1MBy254ElSJhfpKmIhlP3GFOva7WplVQlGDbt/cQVI9wQfUD2GCMvnfMeilRmZaX0z6jHMTAmwAuTxzjLOpvNdlkqrfSQCCgPq68iN3XFTa46y5OSe/v/xAGEuta6TmjW3uf3gCVEyTw1v3rgmeTPU8qmroWPr3CTDTMjofwjB2Zzi06aPTG3baBYQT/Uk/c4zytPJS1Wtv9QkKs3YtfiIAgm5HPtj2NP08YA+Ku3f6eybZGUPlqzllWkNzEwABJJ9hi/GadMtTo/8Aunk+5Mt83JH2GPvhyjl2pCpQp+WLg2hpHIYySTEHk2Ix+z1Nt4ZRwZ+cec6prX6j+2RQHY+Ulz9yT58nKmXBJN/nELVqt5hdTEkmMdV8colXJCoPqUg/1xy1aDt9MH5xY6TEAwvaMrmrLMVym1oBJx0fwv8A9QWNBUNLYyWBWACB7RuB/LHNNVy9WkyioNp5W/TFDkKVasyhRudhYL7Yq9XlLsDhcaJFp/q/ibzC3QBju6kkf2wpSszszoGIPbB3ibwt/paNNqvl76slgnI9z37Y8+D6lMF0cDaR16dMZEjYw2xZPe+y5m0uyUs07O1ACC1jyLwR8Y8a5qquopgieIsY/pgvxfpT5V9qQykbkI7dvtifek1baIAc2BGL2i0cjiJLwM0CmPtyOzYd6dNalWVThQFEfgL4ceD8kNj7Xg7oIP4iPaDiar6TVR9rVlMcmCY+2K7w3lqYpmGiTySAT9ptjS19S6bcxhGUBOEVomcmmS1tguT2AmfiMGZjxBSRF3mN4sQGZSRYgNthuuFWVy+/JssjdUQ88eoReOmEy6bm6xK1VREUh/SRBcSNwEn1EGL9r9Jy9R6Mj5B2vCS2t1qz07Nq4E1VQdzJ/S+JLxsHqV1pUyrkU59LCALliTxYCT7RgmvVSlSBuUJgkRIPb5nBHh5hUBKUQQ6sklqYYg7Q4H7QNG0mTHAMSbFGhEzbm24yLTvhrCkc1plXL+XuhgVDAqZAJvtP8LjqPjAuZ3cGJPElQR17/bD/AMY+KJZKVH/06c70MMjv9IKlTBhPRIjjkiMTeXqFv3VWeij+fONvTF7wGuJ/flRlP/A7MrkOWFNmW49ux+4H4YZeLcrllqoaI27pZlX6BcXA6EmbC1u9yD4PpCoHR+N42kcqxAmO/A9M3nCzxRnmFWoC0lWKz3CnaP0/PDIDGJXbh+HKgD4kbSIKbwYKggkXsZE/MlTgpgqFEVixqUpa4MElgASvemEJngmD1xPaJqW0QbjqP1+LYYUFYbllwOAA0WIn3AsRwbYDqkrHMa9o5/UJwbZsLDVKqSKahtv7wk89fjG2V2ASItACkmT/ACjnAq5fa5I7TBN+1u8WMY2Z7NPMSD7i/wCcY1dFO2VvqCv32RCk8yWq1YCLVdADIAiO/Tn4OHOV1ZhT2tUV2nkcx/u4/wA+2IXKVixFvSDcnqe2H2lZhVb1c9B0H5c3698L6gyObTue0fUDN/Pwge3uE9p6zRpbhXMq44icSSZ6itRtplJMTjXxjlmYK6SUAuO2JRKJtJxldOd6TdzOe6U3IW2fzBqOWJJ6CegxVeFvFVLKkQkkKfUf4u3xiQyyEOByJxSUtIpsHYQCBYYRq5Rw8cqSLFL54o8SvmH3EyWMnoAOgA6DG2mZOs6bqSloEmO2JPNsQ0XxVeD9RqqrBZAIiYt/ziTFC3TvZ4Fg+66gG0vVDWqjo9KqPUGLJN4UzIHsJwryNY7/AEttKnn3xf8Ahnwn5hZqr+hj/l8MNe8HZRh+zGxx+8vX5wvS6n0pBI8YIzShrwDlc3rI3Uz7zjfJqxkAExH88UdLwbBvWO0e2DQaVL0LeOTzjVn6vCG/27tMc+xhC6aWp5aoGWTSaIn91jAP4FcCadmnFLav1TtHsI5/X8sZZmtUD1lH01NgHwv9SMGrQCU0K/XfcsjcJuDB5EWt1x5Hd3PhVHZOEI+VBoOhO2GBn3/pBOEa00UspAYwLkdxMCfmPth5q+e3W47/AD9uThVqOnF6YdfrUXHdf6j/ADpjV6V1D0XBr/wn8ijjfRooLOZdSJiL3IHQ2/WMAaTU9ZJ6XwRSLOCGBt7RPaPvjbI6O9SoNhFllzf03Nv/ACMdOhx6HUSsZU4GB+ae891vp7tTEqDMyQLTj5ndVNV1PloCIDVAvqPyfjryQBzjzm69MKEWS5+q0QO09fzwVq2aRqNAKFUIhDKvRiSJPWTze98ZWmABbNIMuPfsuDwaFLTRspl0rHzqe6mbBr+kxuABFi3IjqMVeez2TSkgFFGmw4DAWk7z6/ieY6Yh6mbtYkITeImwH9rGxgdhgj/Wp6LQ0esCeTwfe3XmIHTD9ZoBqNz4+xNC8Gv8qXbA6191LLh1Y0mLFLlfpBHcjoRE2Pz2GWXqqRDIA3BBAPY8EyOl8UuleH/Sa4kkX2R9SrNzySLAwBce2F2p5tXbbUpevoApkdeeSOTxNyb4Z0qaJkYaDR7g+ULXBLWycepIgcji343GHegeEalaahO3+BfbmT7m3+GBp4d8O1WPm1aLU6C3ioCGfsApAYIOSSACLXBMUGnaqaVVoNu2E9T6i1x9GLjvX6KHydgkmay5pq9Jx0jE7Q8Pl2s1sV+p5wVqm5rKBc4RZzVFRz5IkDrxjL0759xbGlNcbU9quXWiwXrPJxRZGKiKqDgerCfPP56jcvqHXBWkrUSlUNOZiLTMY0pWP9LZIOe6JJtcrTV2r9CmJ7nri28JUajZXy2EB13pHUbtp+ORiCUGpUCBTPH3x2fwlsXL0UZSKlGmUJPvE/oMJldHGz06sf6RE4SyhqVSgvluIXvgVtQqBpVgVOD/ABHmgW2ATgnTvDq7dz4AawBhY1uUGwXZSatmnewsMb5TT0i8k43q0AJHb+WF/wD3gJK9vbGb/TyyHCJ2eEToqKUqudpZaTkCxJOyR9lEt9sMF0+lTq1iUL0wKbepqb7kFUIWXb9CNTZmAa42TJicJcj6aRZbNMSLGCsET2MnCzM1WC1ACQCyyAYBiYkdYk/jiturFKu091U6nomTijRVk3+YlB3Vgp3IPMqOCQQCx2JMHk2x6zWlZYJUpzJvtqGosqv/AOoST6YcJ5lXgCQrgQTKwaoN4sL4KzKjeLDDdwrhcXJ9rnhujRFVqTOxBpqk1KZ2yKhYttWW+hSANv19hOMMtnsvlsi+/YW8wLBpCqSWSo3qHmJtkqvq9VgBHEBIL1P/AAOE3gegtStUFRVceUphgGuayXv1ub40YJ5NRHbz8LCKCsD4lT6V4ayaPl3NUVhWpIzB3QrPnZUEqBBQAPVQhp4N+QDdO0PJZdaeZeoagNN6rUyaZUlFLBVESApsZ3SY44xznOUV/wBSRtEedxA74qfJXyXbaNyusGBIseD04GO1cjm/CTahxoL5qOXXMUlcEUzLPJSrtWkOnopttFp4A9XIwF4ByWXrV6ozCqyNQIXfYK5q0aasDPTexntNsOspVZtIzrMxZgliSSRJINz3FsR+QPpqDoDYdvSOO2HaB7pWemTi1DOKXbzlqBJam0KEF1ZYsG9bT9UlRYQZPxj3mMlTE1Gdl2EWDCy+jdbbzDFp9uMco8L1WC14YjagYQSIaHuOxsL4aeHarPSquxLOxlmJlmMtck3J9zir1CAaeYx8oXiiuhZw0lSsWrAmmt9rLE7ZNuon0iLz34wNqGTy5q7GVKM1mVChUF0Cue5FyKYBI5bHPG+r7/yx61FQAsCPjFN7qpSMK0zWgUHpFSxjzghbcllLqswAZIBJJJHBtF8BL4Uyi1ApFSoC7KFNVFj9lu9RCGTuIA46SLQdtNH7MfAx9zSAGwHGCZO9gppS99FJ/DehUgMtTzNMJVNZ2O5gQ1NRSIRyLXV2YG11ItNmudrpQ2eXRTbU8objSTad6DdLiuWYyTzTWCPaSnrCWvfE/n6YFaQB06Y0IZ3aiSnpjHbsozVtPRs/XpKKdNVcqvlrtEbjBNzLQbnrAwQc5Wy1VqDtujhx1HSffA2cUf6lT12i+Nqt82Zv83xelLXNDCP/ACfuEwJrp+WFSXmTzh6uYcCDgLKqA5gRxxhhUFjjCAzaU4/EluciCcROZHrb5xU6ufTiXpfU3zi/CDsJtGV//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6" name="AutoShape 22" descr="data:image/jpeg;base64,/9j/4AAQSkZJRgABAQAAAQABAAD/2wCEAAkGBxQTEhUUExQWFhQXGCAbGRgYGBoaIBgaHSAdHCAgHB4fHCggGBolIBwXIjEhJSksLi4uHR8zODMsNygtLiwBCgoKDg0OGxAQGzclICY3LzUsLCwsLCw0LCwsLDQsLCwsLCwsLCwvLCwsLCwsLCwsLCwsLCwsLCwsLCwsLCwsLP/AABEIAQoAvQMBIgACEQEDEQH/xAAbAAADAQEBAQEAAAAAAAAAAAAEBQYDBwIBAP/EAD0QAAIBAgUCBQIDBwMDBAMAAAECEQMhAAQFEjFBUQYTImFxMoGRobEjQlLB0eHwFGLxBxVyM0OCkhYkU//EABoBAAIDAQEAAAAAAAAAAAAAAAIDAQQFAAb/xAAxEQABBAEDAwIEBQUBAQAAAAABAAIDESEEEjEFQVETYSJxgZEyobHw8RQjwdHhQjP/2gAMAwEAAhEDEQA/AK/LJj3mKIjAj54zFJN3+5rD7d8fFzrXFRQvuODjPdI20oFI9YYhgASI7Y8ZLPFnhv8ADjauNzk9MDZfLQfvhjjWUW+iAmuWz1WmxM71Hfn8eDjPXtdFZQigg9emN6b+g2xM6mkPc88YhxecNza51orL5NKoADww6i+PiZaog2hAXLgKzAjdJAjkGTx/XCejrr7hTTcINxF/04w7yWoMmdps5LLAENcAGxMcSJwIDWH4hfslAElM6Om0yP2xKt/BzPuD1Hv+QMjCzWMll/SrqQzGF2/5bpiz8XLTWnvBupU/jAP2Mg/bERqeeplqTC4DXwGA/a1Ma3a60tyuVFOoyNE7YUEFuT+WN8tk13OtRfMa0R+PGAf+4IcyXLEKWiO/tbDnK+LMjTzKqW293Kkqp6Senz0xYDHu/D902YmsLJ3YbUQbb39sO6MgqpMjkHHnM5Emq5SDu9Q7X7Ed8AZjONIQja4sMJkcWgWqrLBtb+M86KtE0RMLFxH1AgrzYgESQZ4x9ytElj6ZmSTAABPsAAPgYw1yjsSjST66lQSQYsvqb8rfBOCMjnPLJDEf845zw4ZTaIYsM/kwGF+MH6SropaAFOF+a3MrAHnt/M48aXnyU8t5ta3XCiM2eErNJu+T3K1Qxe/4YOzGbZMtTeQobaN7R2gx1PAsOTHbHzTMqXXgKg53GNwuCoJIBNu4xjq4jLV0apCJ9HpDeXeOAJJIPPv2xahc1rm+pwfCdGLFLdKtILvJkgcn/IB9hhPlNcNasacwO3tiFz2psJAcx34n7dMPfA2VJc1G6i09uZ++PQ/08LIXPafhIx5TnMaxpPdVlXLKikixPXC1ix4w11IzC4LyeREcY825mcKsCShjXHmGn+8BJ+MC6hUhThblNSCtmKvJgBR14sPxOBMzqRQBahkm5+ecIDslxRtdZTDJvgvLlSSCLjCmhX3X74Hy+bOXqr5plTwf64eXYF8JTm0bTrPGCE3bJk+8YRaxl/NWEYCsl0BNn/2t8jr0MY/Zip59be7hAfcAhfbtigy+lZQsq+ZsMT6TLNgo5TGd4NUjYT2UVo/iFQS1Si6MhCsxRnAPQMQBtboJ/lih1ykzFau2EBswJ2kfMelu6mCCDh42oUcs3l5QM1WpG+Wmw6tHpsO4wb/3LNvUVYoCmxG92vtPx+9+OHavWHUj8OfITHAHKn80cxm8sae0sVKmxHqA7X6c37YVZ/TrJTdWp9SSOgHQ8Gf64ZeJ9Wqq/lqwlBPoUJzc2HJxzpa+YWuSvmGk7gMDJWDBIE2ESYjjFLT0+6Ne5RYv4lXZjUlSgaNJURJuxAkzzuY+oi+Ob1hNRiiHaSSLEAKSSIHQRxjtOl6Jk9rGoC5BIO/cALsIYAiSAvEXke4CLxhlqXmUaVHbtmdosGa4IniR6SQO8CTONHpbXGTbd9z3of7XOu77IzwXqlVEP+oCqKaogImTAIAN7kKFmI/PBlGma1Y1rDtP64VZfLyAhaFF2I6nqf0+wHMYa5iojUwQSqU/q/2jvHJ+MVdW9ksp2Cm9lXJ3O+EJfnasZv1CVp02KmbB29P3tOFWfzw3WXdOD9IptXU35kxf0ibX6zfBtDRaa3DSe2EULRSDO3wkiNmqgCgBV9sVmjZMU0AcQepiY+35ffG2XowBj5XzihoRg1Rb7Bc9Jt7SMNey22OyIeyJWuKTotRFAqzI3OOsAENKGQYJ9M2EEWx8GdoF22wKbbleTG8Ee5kpfm2Emp68Kz+pJUCA4MQymbfBj74EoVHzDMiELN2Ym8RA4+MC+CR7Wg3ZyB7ffCa0DlDHJ06NbgVCpkbgGVQeC0iCY6Rir0mt5pLVCWJAAY9h+nX8cLGTL0vQ1J3JI3EsSGjqwJn8PbFjRehs/YUVSRbbAA+xEYhssbG0+94+3y/6hLSgXywQ+og9jjbzIwvzKVDuWsPLM+jpui8gdRwCQIvg7K0jthuRi/JBtiDx9kJbSgcvl2XMMr+mLx0JHGEmp5hnqEHocWHiXU6QI3EBp9Pcn+YxPUESu/Zv1xk1SX+Fb5JmVQemPOqVfOZF6L1GD8zljTXbHNhjTL6btVWPQgnDXOFgBcTYwnOjaHRCTsk9zfCTXNMpUjUqjzQOSqEGTEcEEjge1vfFTWzy0qcjtjxk6Ydd7Cx6HthgeOCiHw1SgdL8Rot6a3PJYyT89vgRj7nvFTEnc+ypTIK2t/EGI4ImR+OKLO6PSFXzAiiOf64K17RadegGREFUD0uQPT/OMWtLI2GQuqxRwfdd6m00VO6bqYLtXzKBWP7ksfvcCxHTpjClRqeaog0lrMXps14IO08CRwOe474/axljTCAlWIMkm4JF4NuOn3wVruqLURBEOpLKOoA5BPeAfnaMUXRNz+nZG1u4EjxaJzOUzG7yjEsm7tuIEAn3jE7l6/moimxSWPsw4+/P5++KXVdR2LRzHJK7b8Sd3N+PSb/HfEv5m2qz9HmYjnvz/l8b3QtTHBIY3H8VfcJkZJFpxktcpPQff6aiSX2nm8cdyxUW53D5wizWtVahG4hFWFCBRaLeox6mnqcI3ZfMcgncTfoB/nPH6YKy8k8m5xuwaOESukDRZ+RH290YaAbAXSvC1JqilmZV3AE8CRFoHQflhtR071kKRHf++Oa6TrL0a3mKpciZkn1D/P0HbF7lWdn3VGba0EC20AiYcc9ehtB5x5vq2h9CSxw7PyPhIdGGm1h4m8R0qKCmnqqkcA2E9784UZJKjtNCkWcKFZyYUDn7zigzHhmg4d9yb2IKLTAIkTAmfSLXtODvDOU8tmLBoY9LgRipJIPSETBk8rgpehpSgxmKopvNht9Pv1H5YYP4OzCMlfLOtYA9PTK9iLyPj8MVetaQlZbrMcdL4V5OjUojYHIv06Yh+okgbtiFg8g8380YICVatSO4MVIPUcQevOBE1p/LelSBO4EbpssiOO/UQRii17L1zTh0k/x8yO5I49gcTlHL+WhUAlz+c47TMa6T4x/KIEbKCpvC+oZp6apmSlZVPJBU24kgwTI7YfJTDC1o73/piT8MVGRQtQkt74r8tlSwmYHv1wyezIQPySfmuH5HwtW/1BqZhyVS63mT/IYZaXlwKpnjD/WM0ttsYXVSsFpAgdTirKN1eUPIX3NZ9kcAncv6YdDMq1O0RjnmU1Z6jvYFV/eGH/mGkFYGQenfCDEYXHCWRWE9pqaqgAcYo9Py/pAOF2gVUKk2E3g4c5bMAkgYnc0mwjYFIeN9ZTKBTsZy5K2IUCBIkwf06HE5o3ifzKfltNMnv9JHsTwfY/Y4rPHGkrVTa3B6joeh/wA98ckzKVsq+1okXU8g9iO/wb9xjU0bYJGlsgo+UdNdgqs16nUVQ5VjTA+qCVniCwsGm0G/tjPLanQcqqobLG5ttn6jgyLEbpBueMete10VssiqzncwZt5aRCmVIIvBMyLcfac0ZwakMRE3/EYv6Dp8MzLkHJIGUbQqfIVQjDzBuRWIIaIiDAIPPDG+Ma1ejXqFUpxTHJH07ew6Am4HGD6WRDq4Yym4+ruUsSe3pZm+/vhQX8nbTKRTaSl5LiSNw7zEX+OABjHZBtc6MtJcMAfXlQ337JOMlSFRvWUE9QWA+STPbk43V1UMJvMWvI/O2HWV0unWXzG3tTgmFMFiFMDgzcduAesAkZDT6NGmFemgcktuMs8WACzIAEcx1x6npr5/Rssz9k0HwgvDOitmaoH00xdv9w7fJ4nHWEyojgYlvD+dFOFWi208uSJ+Yg2688YpKmcZTGwnsRjC6rJqC8GcV4HKS5xuypzw3p1dErmou1jVLARA9yI6cXxSaXW4gHHitmagQlltjxQybFVIJB5xmSTXLvAQhPa2b2iGEYURva2B9R3stzfAWkahsba3PfD2ytfhTVpnm861KtSpvDJVJAnoQJEXt1wt1SstKugIAB7DvgvxTm1NOlUETTqqZ7Sdp/InGWu6U2Yans6G57DvgJGnhq66petFy5qVGqGyDrh0KjEAFiQOPYdsD2gU6Z9Ccnue5xjVzW0xzhrRtbRUHCgKWWaq3l3EXwNrOTUAKrHsb/bDfUK6IyOjAWg373x503TlqNvqNYGy98VGXuyuo0fbhfcjoKUqWxBZrt74IoaRuYFrx0w5cT0gdMbZUCcM2Xdpe3ytKWSpkAbdvxbGBotTb0ncvYj+eHVKnggUB2GAdGLRbUorKtSAwOITxZ4cpeZvUMGjmT/XHVGpCMQfjhiqFh0EwBiWsk3AMOThcGkHC53W0+rcKsr0uOe1zN7fhhRXyVajFRlsb2vER14/eHGGeTzs1Q9RrAGJNh8dB1wZmsyC9IL6paLXkMQse8/zx7aDRNEIG+i3x5VxkeOVtlM27Uk9Ppus91MT7gGTc9zhrr9LzUBMBUjYeomNwHew4/2jsMCas6Iq04AcfTAE7bkfkItg3TMyNqnyi8ISx2blBBgFhB5Ai/8ADjzvUPUg1RkdzyNv2SNoL7caXvRHiky8Cfw6j9B+Hvhjp70XXzf3mJmbmRzz0/4wmpt6SFEljAUCDNrAdOnsPSemCtI8M11pK1VqQWSzIxZj29QVY2i5Pq6gEi0+lZq4zE147gcKd+21UaIrVSWFqQ4PG49vcDqe/e8UiCBfphTT1WnTpA1np0yq+pQynaVsQqgkniw5gjDLK5pKiBkZXRhypkf5xbHlOoySySb3tocD9/5Qk2Ut1DUVqgIhkzB9sb1KVVY2tbrOPOXejSqFIAJvOGW3eCRFsZgZuslCgel+cJ9S02bjDw08bUsrvsBJw3064UWVJ5TJPWptRgsW/K/OLJaQVPJQlrQzfywv1ip/p6LrQH7Qg7nH8sCeFtT30Uc8xf3w0fAKHKOjtWtGqabOrCO2AqGpCWkTfB2vOlTaVN5GNE0VFAnrhZLn4CB2Ran08O00TbH398QWt6jVo5hUkhVIiP3hi58R6qKhUUHEK0sR1xNawoqKHIBIa3fDWSNjduItGAeU7fxTKhVXtJOFOteKqir6GCnDbwxVp8OqkG1xgjxR4UytZNyptb/bacTB/wDQSOyPCkkVwkH/AE38SV3znlM7VEYEmf3ePyx1HP6ylKzKxPsCf0GOc+GcuMlbYA5Nz1jHQMrm1KBm2/fB6p4c/AQ3ZwgH8SsxhKNQ/wDxj9cAZ7MU4LV22wPp/wAvhb/1C1Vno7KDhVk+bt5IiwkfuzMi02nHNcplwTJgKObxfi35dsXdD0wTs3l1eyj0y4ZKaeL87RYIKKhVljIESbDj8cCaLprOPMDxsgiBeZHAH+fhjDOZYvYmAT14HwP6YZ+Fcm/7Wk1io45Vok8z1AkCDJA9sassY0cbnEWAMfP3TmfCK7IzJaf5kB6gNRFAuRIFzcG/BI+I7YO8K5nb6SbGVMHo3x8fnjTNeG3FJ6pKgC22AylB6i1jBO4WvciByDhRprkPsWPUVi3BJtaceaf6sjTLk1yfnwly07gprnqb5XNUq0goW4QFNpkMIBY2KswAmJDjjFmfFKkB3hlbg25HAMmD2EgdZm+JLM03ei52j0kMRdiziQWkmQYZ5X8ORCDI6ZUrs0EUwt2YzYWFlAkkAzEXg3xtdOEU2nAfyDX05UjaRyqvWM7lazhKdEkkyzSNthayttaCCZkAAni8MfBOaRBVAi4UBV3bd67t20MARaJkDkTHWFq1KartTe7f/wBGaWi0ALEUxaY3PzzbG2k1XQ7g5Qk9OfvI5+2NOTRGaIsJoVi8/wAKdvddIyFPzajswuLDGnkmBtcr3E9rYH0jKtsDOYc/VHfBf+lJlFmeR7z/AHx4ljeWnKUeEZp9GYCmcMajimNqmT+82McnTFBdpMuRf2wp1PVPKdFid55w2R4Y33XNxyjM4gZT8YmPD806LbgRBaJ6iTxhrqeqeWIjcxH0jE3p2aZqVQvIhyAva/8AbCo3A2Uy8J9RyW6gHB9UzjOrnnYL6oIx+yOqN5YBAAjjCjNA7pM34w5rmgWobRCnPDGiVmUeb+zToOp+cWFHSae2IkYUZbVfMJmxPEHgjph/kKhK3tGLmq0csLw6UVaU8Oacqfz2U8lxt+lvywc2fbYvaecB+J3L7dv7pkxgHK6qR6QAUXkdSfbCtNppJ5PSj7pkOeVXZfLrVTe4/HER/wBQcwwVFpk+WD6oJ+0+2Hmo+KAKfoX0x/gxH0taY1fqhWIDCAZWb8g9Jxd0mhlLyAKLfPnwjbGQbSfR9Qak3oIIY3VuD89sPvEOhrWVKmXQByIqU1sCehWTHcEfEdcP8vpOj5kVnCtR8qC7BmUCeIHBk9AL4V5XO5WnW9HmvRFpmGPuOI+5xJbqZXXCyiOe1rmnNlIMpkq8qtSmyLE76gZQFHJ49QHtJtGGPhipuzSqrMqExJCzABi11DET35PMXb6tm8qQNjPSpBGVlqQTL2BUBiWPePnETp1Qhl9XDCSJHB6df58YuxyTOY5mpFUO4/fCIrp/jPXVGXXL00Vbg1IEekGVH3YT/wDEd8Q+k52K3fa4I+0H+WCigqKwDAMRyxaWPSLXPtgI6Q1NaZlSSSzvcmDAi3IBX7Hd3wWlEPpiKMbh/wCsfv7IC3aKKtWqn1kDbTJmSQJmPpHLAExbCf8A7fVNXbSZ1qTI2mDIBsZgRBmDbvMYcDT2imd1rSwiGn+E7iSPt+GKNgiIFUSZLW5LGxP4W+IGPNSPEWoJZwDhLa4AUFzypoGZVSzIFH/kpP4LOGPh7IBD5jAsw+mRZfeO+KJmHmB3ML6p7bVBNx3kD8fjDLMZL9iWQDaRz3GNHqOs1bYwC7Dh2H5Kd5K85bOeWqsZZT0HN+g98NWzApslQTu7dgf54RacxqVEWPRSEn3c8D7CTj1q7iSAxk4yIh6bd3dCHd02KMajSeuM9QyQbYxvtaftj7pb76SP7QfkYKqARiXtBJR0p7L5U7y7epphfjv9xfCWhVZa9Wk49M7/AMcV2kZgIzK19rWB6KRIj2ndhYTRbM1HB9Vgf8++I9MNbYKA4JCVVs231AeniIwJUDtBnFJVoMQ4C+nvhbtPA6YiOjdrhQGVLGFHmKRIuff++G+nZ+pmHWnuFGm3LG5+2FHiPw06moaDgpztYwV9p64G8M6cQyy0SRJmwx63XdW0z4w/bZ7X2J8qwS16o/8A8f2hXr1tvrgKHu97fYx0wD4nVVZK1KNpEPEWMmD/AJ7YmfEeeqGuxqhg4b8hxHsRBwbQqAoEAJ7dQZ74pu1UkJbqL3O8NFAA/wAKWijaX6jVIaAfS1/vgdKHWTONtQyDgg9B06zg7TtKZl3ERHTk40m9W0zwXux+qYHtSipqDJvURDFd3vtmP1ON8mSUt/n/ADhjU8JEhqgLNFzIiMLK1UIBP44qwdQc6QvY0lnfslbsr5mKY63Pz/bAmmU/WRICiTB/e/2j579MP9KyFKsTuJshYXiSL9L8SfthjkvDoBVvLkC/sfnuPbrxg5dU3UPDGtJ8/JC5w5X7T8v6VO31GwHPPFuh/l8wP1CspoAz6lYx8EiR9mk/c98D5/V1pV1QGdh3N19Xb3jk+/xig/7fRep5qIpFQkkSY9SkG3AhvVaLn2xYc5mlhc5jccUP37qG55WeiZ/aCAjVEPA/hcRPtBHTr8i7zPa22xgiQSLWgjvx/lsIvCNnqI1rzHxIP5Y/V9RPnsEKlVMr6fVIHqjveQOhsceSkjdrHCzRoAnzXf5oGvIvCa6bpdWvli5O6LEs0SxHALWjpc9et8UevrUy2T9JV3BVVUfvSdpCiZLAyIA6T8TmZzlQODSqmnI9ahiQ3+0jg9b4a6o7PQZd5G76ShZSGM3mfoNtwiSB3xdZq/UbtdW1vn2wocABlCaHqICVFKqrKbhTMEiYJ6sOsSPfHgUizT3wT4c03L5antJ3EmWY9T8dBhhqDUhSaruCqgmf85xR1T2yPJj4Q1R5QuXzApzTss3BJi5/TBuVzF4MHEbSq1K1RKrLCA2Q9R3Pvinp0ArSZg3GE0XC0zdYtfdZzSJXpyLVKbAkcqVhl/VsTmVpiKjzJYz/AJ84L8RwkPDFSyqW/hkx+ZgffHjRwqE2m+FyXS7sE00UMUBc89DjHUcqxb0L8wcNqVNZHvxjzVqBTzjmxu2gXQS3Z5UlVFOpTKb9wYcgziN8SZJ8syotZzuTdz9ImBEffAdHOVE+mx7jG2Zz9XOVaasBvACCLTcn+uPUjpogeLNt9+yY1hafZMK+lipkqeYYbnE7pmSJgH7YF0yiC+6eF+mOfjFVmaoo5MrPqURBAt/fEBl9TKVVIj3wOlbDM15JoHAPz/0nMZWXKnyubV2JqLMEACOB/PHvPfsKr+WfTtE+04Ap5iWd0I+OvGPApsFYt+9fDYYdPBK1pqyKI8pe2rVamvtWyy0aQG+odjNHFucQmf00pUKVeVMW4PvjfSaFRFJJ6yIPHbB9auoo1N0FiOtzPzjQg0rMkYacke6gIShRNCvSekSQyyytwI7e2LHLarTFEuSINto/iIH9Ce2JLLaidqOACVBH2OPNDNWvH2HbFRuhd/Ul4dTPzpQRm0dV8NLmfMqpCFSC0nobSo7zJiIw58M6bWQVKbGnuTbdnKgoYO5TENxcc/ngLIamoR1uSwHW0Ahrgci2H1Fg9Cm+3ftO2371yto+Zw/XwgxPDOcfZccBKtco+VWDo0rUWQy8TwYP5/fFromk06dNMwyAEgbAQJNuT+uJfXsopSkVlQG+nnaDEm/Bthlrmeehl8uHcFS3lkTcJBJPwIEn3x5KOMGYNdz2QgWLbwsDnEq5p3N1BgCLEjr+Zw/RRV9PFsLK+nJRqqVWx/DBuagFSrQcIJI3B2EF3ylGqVDRp1mB9S8T36Y/Bv8AVikpIFNAHqDjzKnYD+Ec4x8Q5gPuogE1GIkiIHW/vGHmT05KVFAPq6n/ADpg2+yGrK+1coAFbgG2G+lqCuxoO26n2wk/6j5dv+3k0zdRuMdVHP5Y5x4X1mrl2SpSfepWKlMkx7R2Ixf0+hMrSWHPhPjAIwuk+O6if6WpT6up2wLyLj8CMKch5Ry9NqUlKgADNZi0Xt9jgbM6g9cpUKFg52qVFlJ6MY9J+cSpz7008oypoVHgdVJP9J/HEafRGVwa/AN/SuVIBOF0elmxT2q5AYmB8xMe1r4W6nUbfic8J5nzJ333HcZuQRYGTcGMWa1KJA3QSBh3UOnx6aFrw6x++EEkRHBXL9R0ivSIDUx6jCkEEE/PTGGS0OsaoLDZB68j7YMRqlqZZgytYNyjgxF+CCLjFtpniOk4FPOUgtQWNReD79xi5NqJ3tAIu+KVg0RjlL9YyFI0XqMSFC3v2HPzOIbS8tSenUU0wWkMHPKgTYdIMicW3irJUysJmAaUFts3J6D4/tiFFQ0ySsx1w7QRRwj48g544KGIV+JHaVmGpHfTG0wZ62/lgrO+o7VO8bd1vzwNpRlywG6bFe4bt2bqD3A5xtmqNTKknadtQEKSCOx45UjcLHCepQgSMmA55P8Alc85tZZjM7IXoADhXWq+YGCzgnVqJ2oe4/HAuXRqbAi5PTF1z9jqcfhP6Lm13TjwaAtVSw3Kslh7Yo81p+VrKXpLseeOAftifp6Q9Eqz2ZwTAPT3wwyNT1rP0cE/rijJtmJfG8jsPGEDiLsL3l6S0mjgnrE/Y+xw/wBJz22pSWqgSiWkt0kKY+xIX88LkqpWreUogLcMf3hhjn0Z3Skv0Kb2xmyzyxuOa/yg5yU01fPLVqnckUytmHt1McyMTWoaPVznppAuQDtBP0r1t3MD8sOMx4eK3p1CoPIPH4Y8+H6oy1dGaqFpE+t4JiASBA97bjMThMbqO8nKFp2uN916pNVWmS6AG1ySzEqIMyfSvYY9HOHyi0XUTigz+opU9QDNuE7jEFY4Ai0Gf84nkoliY/8ATB/E/wBMK1k3qv3/AEQEUV+0PTClM1av/quZv+6DilzVPeaY9xOFeafbTkzAF47Yxz/iGmmWDq0lrKfbv7YJhFLnYqkdqOd8xmHNJRtPuOCMcj1nTGylX9kYpPdC36T1jvjpGrZ5KYpogtUSY/mcJvEuSZst6yrIvqIBWU9+b88DBabVSM1O3ynRmhSaeFPEdPZte24Cb7h/xhZqegirnmCuKgrEEGwjiQYsY74iEV2BINl5i3GL3PaglOknlKFJUcC82vPM84sazSSaN24OsPtWMBtH7rWp4VenmwslVtuZZiAJge+Geo6RuaUrCmOxVjP4HE34oz7xSIrGWQyqk+kCBczyZP8A9ca6frtVqSRBtz78fjiHaLUzaVkg+IC6b7efuoLAWJIlFawk1HGY2lgQhfzWvCsSwhrA772aDJGFT12MlueuDMzXKLuAiOuGGn5BM0vmB9jgSwKmHYMBY8A9Sb/rjR0kr4CQ8/8AEP4spMzSRPWwtgjO6ZI2bjLCQCpEnix63tOPYq1ECEJEwysJ63+qSLzwfiL4aahrq16H7Qba1IegR9QJO7baAQSGjj645jG1JE9puraefZcWHsk+RVafoX93oSTJ4MkdOftxjoentlq2UqU6jfsx6oA9SNcAr7niOsweRjmORWBMXP8AnzhtoFaDUZ5C2heLj/jFbW6Jk4hbdEfp3+qPGLWub0RCq7nbduHAEcibcx98DZqmUr7Co2LHT6rAyD89vf3xlm9Z3VUA4m/xzf8AH8sUetFdgczOz0x3B6/z/lzixqWaeFoftsCgf37Wu2gLPVswKppeWIgQQf3YEkk/wwJntPbAVVgSESdoPxMe3+fzIyZsPT3Ib8N7fl37nGVTLEi7NH/1H4C32P5YPR9KgicZGZB470D+/spEICr/AA9l0Z3qN9VNRt7eqf6fnj1qGpClUUrB3c+2I3S8k3megwesT9PXcfjoebdYxQ57b+zWLmL4851jSNZqQBwc14/lIewB6pcrmfMscF/9opVKZRQA2E6ZWpTKkTBw8yiBrk7WHBxmPjyEDuFONUqZM+TVWabn0t/DPN8NszUAT02XpHbBOrgPTanWhx0PUYSaHXlTSeZTieowmSMA+xSQ7FJtUIbLVTxKG/a2ISnVRckfMIndbvyLDFDmtXCUWXmZAHU4mU0TzEXzCQBwBhkZjtoeaCK85X2lrHmvFUsFiAqCwHYmcC6zptStWAoLIMBRxECST2gSSewwuSqcvVIcN2IPMfGKjw/r6JVQLB3gg24HX47/AGOPUjR6XTwvnjy4A9/zVtkbQ3cEr0nS6lCvVy1YQ6mD2INwRMSCCCPnBdGk9OutNHmKlnt2+/fFL4o09q2cFantM0FWxvuDNJIIHAKgc/bjCjP5daNRWrsdiDhT6j7CAJxjazVu1bYmMFkD9f4U7g4V3Uz4nzhV3U8g7fsLD8f5nGeg16yIeIPFx74YeJf9PVp061NWDlmB3GTtg7ZPFoH44nK1QrBFp+1xj0PT5P7YLhW3Fe6NjryVe+Gs/QKpTcXPccnHjxBqapV8hUAFiDa384wu0whWWoBIXphV4lzLVarVAI6X9sZfoRevtPcfmq4CIOZegdlQECZE3BB4jpx2wFqWpoVO3nj/AA/H6Yb6NVepSB5eSsmCIEWPcGTY41rUaO87aFNQYJBG7beLFhPN/vHTGw7UaiKAYvsD/u071aavPgbazywUgqQu4gf7TE2B+ek98MKtOiuYArqXpCWdBuU+lWsYINxcEHkAXnGVakwWrUFRaYRZj0jcQO56k9j1xhS0urVpVa6NJRd5ZmiAJkKYuePyx5WPUSyT+s5+DjnIHt4ryoDgUjz+WQ1f2aAHlYnofcmRfkk/eMUFWm7UlDyu1Y+54F43G9iJB5GFWiZJ1NSo+4/s9qQDctb4AkRc36YZ5uq2X8tqlNwlQQSVKrI4Ex9dj8AA36ehl9HVRmJjwAeK8+/sUXPCV1dHqqSUdVtBUyLdrLBveTfBuW06oaaM1emdxjau4n3mQoAgHrHHEzhpVy+6kGVpDcG359jjLRsiQWLfu+mCOs3H4iPtir02bVCb0Saa3n/iEOPCq8hoK0qMrLeYoO8zcG4/8RfiAe98ItSpQ1MnocO/D3iCotNlan5lNZA28x0thDW1JcwagClZYwD0+cZOpcfVcXGyD3Sqokq5qVUakpB6YS6lVsNt74E0XIvsZd0xgzRqIaqVa5HTCDIHcITngoHVcmzqHRiDHGM6eZZqYO2HQRuA5xXaknlJIUEe+EmWrqEKxY84ryAjBSdtFKcrRRwGH1dSb4HamxqgAGBx/M4P07aj7T9BPJwXqFTzTty5UvwTIhR8zbCGiyjrFJTq1TLVWCVkVgnJNj8Ai+AtE0zTzm1NLzPTLbd7erpC/vHnieOkYpvCtLTwgLKtVmElyxO4nm0gKAbXk2vgPOUaS0areXTBFUKo2CQJItYENz/hxbGo2MLbKYzApEahoVSrnR/pgoo7AC7PbdLyByzfhF+RxhR4t8IrTps9XNlqiqSAEhBHQmWb+tsUOnUv9dTXyar0npiGpmAGj0kcHmBDe3HXEn4tzSU6nlSWKj1qYlT0NgIIjti1pJ53OaxhDQMX7eFGQaCD8O5M1ctBpFxuM3FvzmR7dsCV/C282DiOx/scetM1ajQq+YC+0mwJsDEE46HplRPLBW4N++LHUNTKx5EbjR5+YXfHd2uYZKuadTYpkMYXD7MeGGZdzEXwofSalBTUrIINgZmJ62+P0wRp+t1UsH3L/C8kD4M7h9jHti4enu1LBKx4sePb3R1m2piuVTIvsb/02WZ5uP63Ee2JzUdVarWDAbFmNv8At67u5MAn+2GGu6ymYttK1PSIncABJJU2sTAg9+uFuS0GtmyRSUGOm4LYXMEwPxIxeZqDDpv7/INV5RAdl5yuo5gVfNpeYyU2BYqCUA6hv3Yiefm3OKPXdSplHOXcFXtAkENIttgWJUG/MzjXwhq5ohclVFPy97XJEgnkWsQTPX8cSOVzYy2alk3rTqGUPXaSPxHI98ZToxqSfh2kcCqtSRRNJnSzzwVqGT6VUey8D3+ki8mepx0Pw9q1CrTNGsoalUsyn1I32/8AbcG4Nr+98c017PUjUJog7epIjnmB0tGBtOpPTcMWtuKGOoUWYwRu5/LDNT0oTMa+IbHHPyxx/kKeaVvlPD1Onnno1ZfLKoFImfSahO0ggiHG1x1mCcOvFuS8sl1barephFkmSYA5ZiVtcsY7EgfTtUSsmX3jY1N7C+2pG0yGuNoG0xP73ScNNZCx57qK1NTugXKsOu3sJF7xANsZrtdOzUNdL+JtWB7YJ+vP5rqvlTfh/K1cqKmYenU2MsAKu7zDuBkBZLRBAbi5uBzN5TPPUriptC+ZVVRTjozBbn+ITP5Yrs54iR0Npm12kr7+wHcAkYlK5NKo7l2aqZCkiCgNmIuTvI9IkyBJ5I23tO89QlcXx5cKHivsOO5QbbKsKec2BqKlfM7bhP4c/wBLd8etOY0X3EXPOIDI2jaoUgghuCpHBHwQD/K+OoLX86irBQA1/iJBH2MjC+pdNOiDZGmwcfVCY/TROZ1FaqkHgC+JjUdQA9FPH7PV5bYnPXC/PVkpJCwzkXM8YqRsfO4MYMqAF7qasKFP9rxIvEnnH7QMpUWWybpVpOxcBiUZGPIkcj2IB98QufzNRlKuxbqDip8B6VXal5tBH5gmdoJ7CSN0e2HajRHTREOyTz7/AMIiKwVVjMVCwLU6dJ+rgBmnvPT8cfvEVcs1FGZn6k2m3UwBPJ/DGlVqgDLWpxUQAySODxJE9jhLklNao7MQCKcgFoAAMCP1++MZ7HNPsppwOUdWNalXCUFCttG29qgIv6uAQSe3SemPniHRG2PncxSUVWRfMCQ07RG8FSQbbAbzaeMKdWXNU9tXdvpz6XVgVnt3BjvhNqPjbMsppqAA07ty3j29UR7kT740dNpJnAPr4XdwVxab4pB6TkxXqBWHpmR7jHUdJyIWmFBsMcn0vVnokNzHS18dM8I66tekWsCDcfOLWtgLCMfCo2m1JOEFMqXZ1Ig3kkzbngiAfkYSplyBE/j/AMYtxpFNh9O0m8g48P4VRkZjVf4hf1jFrp2sg00Z9SwSfohY7yoHOyICMd5sIF79u3/OHeSpsKZpiAxUG3ANieenFv7Yocj4YpBDb1d+v/GEuu5M0UaG+pSB9gT/AG++K0+rOr1LAwVRBH07o7PZJ6VYOhmPftgLNlRf0nrPvbsf1kYb6G1ApFSfMuY6EW/MdcftaFI0yAPUL/5ecewxLFu7gJ+CEn0nLNXZKaXZzAn8STawAkn4xQZDQ2py+ZrLQ2uW2n1b7CYI4ET0PBtxP3/pkqq1Wo6P6RCuCABJuL33G30yYB4xReIdcp1FKSQHtvYyoBtPMkCe1xPfHldR1aRk4Y0WKHHnuhbtIyUBqOQai1MBy254ElSJhfpKmIhlP3GFOva7WplVQlGDbt/cQVI9wQfUD2GCMvnfMeilRmZaX0z6jHMTAmwAuTxzjLOpvNdlkqrfSQCCgPq68iN3XFTa46y5OSe/v/xAGEuta6TmjW3uf3gCVEyTw1v3rgmeTPU8qmroWPr3CTDTMjofwjB2Zzi06aPTG3baBYQT/Uk/c4zytPJS1Wtv9QkKs3YtfiIAgm5HPtj2NP08YA+Ku3f6eybZGUPlqzllWkNzEwABJJ9hi/GadMtTo/8Aunk+5Mt83JH2GPvhyjl2pCpQp+WLg2hpHIYySTEHk2Ix+z1Nt4ZRwZ+cec6prX6j+2RQHY+Ulz9yT58nKmXBJN/nELVqt5hdTEkmMdV8colXJCoPqUg/1xy1aDt9MH5xY6TEAwvaMrmrLMVym1oBJx0fwv8A9QWNBUNLYyWBWACB7RuB/LHNNVy9WkyioNp5W/TFDkKVasyhRudhYL7Yq9XlLsDhcaJFp/q/ibzC3QBju6kkf2wpSszszoGIPbB3ibwt/paNNqvl76slgnI9z37Y8+D6lMF0cDaR16dMZEjYw2xZPe+y5m0uyUs07O1ACC1jyLwR8Y8a5qquopgieIsY/pgvxfpT5V9qQykbkI7dvtifek1baIAc2BGL2i0cjiJLwM0CmPtyOzYd6dNalWVThQFEfgL4ceD8kNj7Xg7oIP4iPaDiar6TVR9rVlMcmCY+2K7w3lqYpmGiTySAT9ptjS19S6bcxhGUBOEVomcmmS1tguT2AmfiMGZjxBSRF3mN4sQGZSRYgNthuuFWVy+/JssjdUQ88eoReOmEy6bm6xK1VREUh/SRBcSNwEn1EGL9r9Jy9R6Mj5B2vCS2t1qz07Nq4E1VQdzJ/S+JLxsHqV1pUyrkU59LCALliTxYCT7RgmvVSlSBuUJgkRIPb5nBHh5hUBKUQQ6sklqYYg7Q4H7QNG0mTHAMSbFGhEzbm24yLTvhrCkc1plXL+XuhgVDAqZAJvtP8LjqPjAuZ3cGJPElQR17/bD/AMY+KJZKVH/06c70MMjv9IKlTBhPRIjjkiMTeXqFv3VWeij+fONvTF7wGuJ/flRlP/A7MrkOWFNmW49ux+4H4YZeLcrllqoaI27pZlX6BcXA6EmbC1u9yD4PpCoHR+N42kcqxAmO/A9M3nCzxRnmFWoC0lWKz3CnaP0/PDIDGJXbh+HKgD4kbSIKbwYKggkXsZE/MlTgpgqFEVixqUpa4MElgASvemEJngmD1xPaJqW0QbjqP1+LYYUFYbllwOAA0WIn3AsRwbYDqkrHMa9o5/UJwbZsLDVKqSKahtv7wk89fjG2V2ASItACkmT/ACjnAq5fa5I7TBN+1u8WMY2Z7NPMSD7i/wCcY1dFO2VvqCv32RCk8yWq1YCLVdADIAiO/Tn4OHOV1ZhT2tUV2nkcx/u4/wA+2IXKVixFvSDcnqe2H2lZhVb1c9B0H5c3698L6gyObTue0fUDN/Pwge3uE9p6zRpbhXMq44icSSZ6itRtplJMTjXxjlmYK6SUAuO2JRKJtJxldOd6TdzOe6U3IW2fzBqOWJJ6CegxVeFvFVLKkQkkKfUf4u3xiQyyEOByJxSUtIpsHYQCBYYRq5Rw8cqSLFL54o8SvmH3EyWMnoAOgA6DG2mZOs6bqSloEmO2JPNsQ0XxVeD9RqqrBZAIiYt/ziTFC3TvZ4Fg+66gG0vVDWqjo9KqPUGLJN4UzIHsJwryNY7/AEttKnn3xf8Ahnwn5hZqr+hj/l8MNe8HZRh+zGxx+8vX5wvS6n0pBI8YIzShrwDlc3rI3Uz7zjfJqxkAExH88UdLwbBvWO0e2DQaVL0LeOTzjVn6vCG/27tMc+xhC6aWp5aoGWTSaIn91jAP4FcCadmnFLav1TtHsI5/X8sZZmtUD1lH01NgHwv9SMGrQCU0K/XfcsjcJuDB5EWt1x5Hd3PhVHZOEI+VBoOhO2GBn3/pBOEa00UspAYwLkdxMCfmPth5q+e3W47/AD9uThVqOnF6YdfrUXHdf6j/ADpjV6V1D0XBr/wn8ijjfRooLOZdSJiL3IHQ2/WMAaTU9ZJ6XwRSLOCGBt7RPaPvjbI6O9SoNhFllzf03Nv/ACMdOhx6HUSsZU4GB+ae891vp7tTEqDMyQLTj5ndVNV1PloCIDVAvqPyfjryQBzjzm69MKEWS5+q0QO09fzwVq2aRqNAKFUIhDKvRiSJPWTze98ZWmABbNIMuPfsuDwaFLTRspl0rHzqe6mbBr+kxuABFi3IjqMVeez2TSkgFFGmw4DAWk7z6/ieY6Yh6mbtYkITeImwH9rGxgdhgj/Wp6LQ0esCeTwfe3XmIHTD9ZoBqNz4+xNC8Gv8qXbA6191LLh1Y0mLFLlfpBHcjoRE2Pz2GWXqqRDIA3BBAPY8EyOl8UuleH/Sa4kkX2R9SrNzySLAwBce2F2p5tXbbUpevoApkdeeSOTxNyb4Z0qaJkYaDR7g+ULXBLWycepIgcji343GHegeEalaahO3+BfbmT7m3+GBp4d8O1WPm1aLU6C3ioCGfsApAYIOSSACLXBMUGnaqaVVoNu2E9T6i1x9GLjvX6KHydgkmay5pq9Jx0jE7Q8Pl2s1sV+p5wVqm5rKBc4RZzVFRz5IkDrxjL0759xbGlNcbU9quXWiwXrPJxRZGKiKqDgerCfPP56jcvqHXBWkrUSlUNOZiLTMY0pWP9LZIOe6JJtcrTV2r9CmJ7nri28JUajZXy2EB13pHUbtp+ORiCUGpUCBTPH3x2fwlsXL0UZSKlGmUJPvE/oMJldHGz06sf6RE4SyhqVSgvluIXvgVtQqBpVgVOD/ABHmgW2ATgnTvDq7dz4AawBhY1uUGwXZSatmnewsMb5TT0i8k43q0AJHb+WF/wD3gJK9vbGb/TyyHCJ2eEToqKUqudpZaTkCxJOyR9lEt9sMF0+lTq1iUL0wKbepqb7kFUIWXb9CNTZmAa42TJicJcj6aRZbNMSLGCsET2MnCzM1WC1ACQCyyAYBiYkdYk/jiturFKu091U6nomTijRVk3+YlB3Vgp3IPMqOCQQCx2JMHk2x6zWlZYJUpzJvtqGosqv/AOoST6YcJ5lXgCQrgQTKwaoN4sL4KzKjeLDDdwrhcXJ9rnhujRFVqTOxBpqk1KZ2yKhYttWW+hSANv19hOMMtnsvlsi+/YW8wLBpCqSWSo3qHmJtkqvq9VgBHEBIL1P/AAOE3gegtStUFRVceUphgGuayXv1ub40YJ5NRHbz8LCKCsD4lT6V4ayaPl3NUVhWpIzB3QrPnZUEqBBQAPVQhp4N+QDdO0PJZdaeZeoagNN6rUyaZUlFLBVESApsZ3SY44xznOUV/wBSRtEedxA74qfJXyXbaNyusGBIseD04GO1cjm/CTahxoL5qOXXMUlcEUzLPJSrtWkOnopttFp4A9XIwF4ByWXrV6ozCqyNQIXfYK5q0aasDPTexntNsOspVZtIzrMxZgliSSRJINz3FsR+QPpqDoDYdvSOO2HaB7pWemTi1DOKXbzlqBJam0KEF1ZYsG9bT9UlRYQZPxj3mMlTE1Gdl2EWDCy+jdbbzDFp9uMco8L1WC14YjagYQSIaHuOxsL4aeHarPSquxLOxlmJlmMtck3J9zir1CAaeYx8oXiiuhZw0lSsWrAmmt9rLE7ZNuon0iLz34wNqGTy5q7GVKM1mVChUF0Cue5FyKYBI5bHPG+r7/yx61FQAsCPjFN7qpSMK0zWgUHpFSxjzghbcllLqswAZIBJJJHBtF8BL4Uyi1ApFSoC7KFNVFj9lu9RCGTuIA46SLQdtNH7MfAx9zSAGwHGCZO9gppS99FJ/DehUgMtTzNMJVNZ2O5gQ1NRSIRyLXV2YG11ItNmudrpQ2eXRTbU8objSTad6DdLiuWYyTzTWCPaSnrCWvfE/n6YFaQB06Y0IZ3aiSnpjHbsozVtPRs/XpKKdNVcqvlrtEbjBNzLQbnrAwQc5Wy1VqDtujhx1HSffA2cUf6lT12i+Nqt82Zv83xelLXNDCP/ACfuEwJrp+WFSXmTzh6uYcCDgLKqA5gRxxhhUFjjCAzaU4/EluciCcROZHrb5xU6ufTiXpfU3zi/CDsJtGV//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8" name="AutoShape 24" descr="data:image/jpeg;base64,/9j/4AAQSkZJRgABAQAAAQABAAD/2wCEAAkGBxQTEhUUExQWFhQXGCAbGRgYGBoaIBgaHSAdHCAgHB4fHCggGBolIBwXIjEhJSksLi4uHR8zODMsNygtLiwBCgoKDg0OGxAQGzclICY3LzUsLCwsLCw0LCwsLDQsLCwsLCwsLCwvLCwsLCwsLCwsLCwsLCwsLCwsLCwsLCwsLP/AABEIAQoAvQMBIgACEQEDEQH/xAAbAAADAQEBAQEAAAAAAAAAAAAEBQYDBwIBAP/EAD0QAAIBAgUCBQIDBwMDBAMAAAECEQMhAAQFEjFBUQYTImFxMoGRobEjQlLB0eHwFGLxBxVyM0OCkhYkU//EABoBAAIDAQEAAAAAAAAAAAAAAAIDAQQFAAb/xAAxEQABBAEDAwIEBQUBAQAAAAABAAIDESEEEjEFQVETYSJxgZEyobHw8RQjwdHhQjP/2gAMAwEAAhEDEQA/AK/LJj3mKIjAj54zFJN3+5rD7d8fFzrXFRQvuODjPdI20oFI9YYhgASI7Y8ZLPFnhv8ADjauNzk9MDZfLQfvhjjWUW+iAmuWz1WmxM71Hfn8eDjPXtdFZQigg9emN6b+g2xM6mkPc88YhxecNza51orL5NKoADww6i+PiZaog2hAXLgKzAjdJAjkGTx/XCejrr7hTTcINxF/04w7yWoMmdps5LLAENcAGxMcSJwIDWH4hfslAElM6Om0yP2xKt/BzPuD1Hv+QMjCzWMll/SrqQzGF2/5bpiz8XLTWnvBupU/jAP2Mg/bERqeeplqTC4DXwGA/a1Ma3a60tyuVFOoyNE7YUEFuT+WN8tk13OtRfMa0R+PGAf+4IcyXLEKWiO/tbDnK+LMjTzKqW293Kkqp6Senz0xYDHu/D902YmsLJ3YbUQbb39sO6MgqpMjkHHnM5Emq5SDu9Q7X7Ed8AZjONIQja4sMJkcWgWqrLBtb+M86KtE0RMLFxH1AgrzYgESQZ4x9ytElj6ZmSTAABPsAAPgYw1yjsSjST66lQSQYsvqb8rfBOCMjnPLJDEf845zw4ZTaIYsM/kwGF+MH6SropaAFOF+a3MrAHnt/M48aXnyU8t5ta3XCiM2eErNJu+T3K1Qxe/4YOzGbZMtTeQobaN7R2gx1PAsOTHbHzTMqXXgKg53GNwuCoJIBNu4xjq4jLV0apCJ9HpDeXeOAJJIPPv2xahc1rm+pwfCdGLFLdKtILvJkgcn/IB9hhPlNcNasacwO3tiFz2psJAcx34n7dMPfA2VJc1G6i09uZ++PQ/08LIXPafhIx5TnMaxpPdVlXLKikixPXC1ix4w11IzC4LyeREcY825mcKsCShjXHmGn+8BJ+MC6hUhThblNSCtmKvJgBR14sPxOBMzqRQBahkm5+ecIDslxRtdZTDJvgvLlSSCLjCmhX3X74Hy+bOXqr5plTwf64eXYF8JTm0bTrPGCE3bJk+8YRaxl/NWEYCsl0BNn/2t8jr0MY/Zip59be7hAfcAhfbtigy+lZQsq+ZsMT6TLNgo5TGd4NUjYT2UVo/iFQS1Si6MhCsxRnAPQMQBtboJ/lih1ykzFau2EBswJ2kfMelu6mCCDh42oUcs3l5QM1WpG+Wmw6tHpsO4wb/3LNvUVYoCmxG92vtPx+9+OHavWHUj8OfITHAHKn80cxm8sae0sVKmxHqA7X6c37YVZ/TrJTdWp9SSOgHQ8Gf64ZeJ9Wqq/lqwlBPoUJzc2HJxzpa+YWuSvmGk7gMDJWDBIE2ESYjjFLT0+6Ne5RYv4lXZjUlSgaNJURJuxAkzzuY+oi+Ob1hNRiiHaSSLEAKSSIHQRxjtOl6Jk9rGoC5BIO/cALsIYAiSAvEXke4CLxhlqXmUaVHbtmdosGa4IniR6SQO8CTONHpbXGTbd9z3of7XOu77IzwXqlVEP+oCqKaogImTAIAN7kKFmI/PBlGma1Y1rDtP64VZfLyAhaFF2I6nqf0+wHMYa5iojUwQSqU/q/2jvHJ+MVdW9ksp2Cm9lXJ3O+EJfnasZv1CVp02KmbB29P3tOFWfzw3WXdOD9IptXU35kxf0ibX6zfBtDRaa3DSe2EULRSDO3wkiNmqgCgBV9sVmjZMU0AcQepiY+35ffG2XowBj5XzihoRg1Rb7Bc9Jt7SMNey22OyIeyJWuKTotRFAqzI3OOsAENKGQYJ9M2EEWx8GdoF22wKbbleTG8Ee5kpfm2Emp68Kz+pJUCA4MQymbfBj74EoVHzDMiELN2Ym8RA4+MC+CR7Wg3ZyB7ffCa0DlDHJ06NbgVCpkbgGVQeC0iCY6Rir0mt5pLVCWJAAY9h+nX8cLGTL0vQ1J3JI3EsSGjqwJn8PbFjRehs/YUVSRbbAA+xEYhssbG0+94+3y/6hLSgXywQ+og9jjbzIwvzKVDuWsPLM+jpui8gdRwCQIvg7K0jthuRi/JBtiDx9kJbSgcvl2XMMr+mLx0JHGEmp5hnqEHocWHiXU6QI3EBp9Pcn+YxPUESu/Zv1xk1SX+Fb5JmVQemPOqVfOZF6L1GD8zljTXbHNhjTL6btVWPQgnDXOFgBcTYwnOjaHRCTsk9zfCTXNMpUjUqjzQOSqEGTEcEEjge1vfFTWzy0qcjtjxk6Ydd7Cx6HthgeOCiHw1SgdL8Rot6a3PJYyT89vgRj7nvFTEnc+ypTIK2t/EGI4ImR+OKLO6PSFXzAiiOf64K17RadegGREFUD0uQPT/OMWtLI2GQuqxRwfdd6m00VO6bqYLtXzKBWP7ksfvcCxHTpjClRqeaog0lrMXps14IO08CRwOe474/axljTCAlWIMkm4JF4NuOn3wVruqLURBEOpLKOoA5BPeAfnaMUXRNz+nZG1u4EjxaJzOUzG7yjEsm7tuIEAn3jE7l6/moimxSWPsw4+/P5++KXVdR2LRzHJK7b8Sd3N+PSb/HfEv5m2qz9HmYjnvz/l8b3QtTHBIY3H8VfcJkZJFpxktcpPQff6aiSX2nm8cdyxUW53D5wizWtVahG4hFWFCBRaLeox6mnqcI3ZfMcgncTfoB/nPH6YKy8k8m5xuwaOESukDRZ+RH290YaAbAXSvC1JqilmZV3AE8CRFoHQflhtR071kKRHf++Oa6TrL0a3mKpciZkn1D/P0HbF7lWdn3VGba0EC20AiYcc9ehtB5x5vq2h9CSxw7PyPhIdGGm1h4m8R0qKCmnqqkcA2E9784UZJKjtNCkWcKFZyYUDn7zigzHhmg4d9yb2IKLTAIkTAmfSLXtODvDOU8tmLBoY9LgRipJIPSETBk8rgpehpSgxmKopvNht9Pv1H5YYP4OzCMlfLOtYA9PTK9iLyPj8MVetaQlZbrMcdL4V5OjUojYHIv06Yh+okgbtiFg8g8380YICVatSO4MVIPUcQevOBE1p/LelSBO4EbpssiOO/UQRii17L1zTh0k/x8yO5I49gcTlHL+WhUAlz+c47TMa6T4x/KIEbKCpvC+oZp6apmSlZVPJBU24kgwTI7YfJTDC1o73/piT8MVGRQtQkt74r8tlSwmYHv1wyezIQPySfmuH5HwtW/1BqZhyVS63mT/IYZaXlwKpnjD/WM0ttsYXVSsFpAgdTirKN1eUPIX3NZ9kcAncv6YdDMq1O0RjnmU1Z6jvYFV/eGH/mGkFYGQenfCDEYXHCWRWE9pqaqgAcYo9Py/pAOF2gVUKk2E3g4c5bMAkgYnc0mwjYFIeN9ZTKBTsZy5K2IUCBIkwf06HE5o3ifzKfltNMnv9JHsTwfY/Y4rPHGkrVTa3B6joeh/wA98ckzKVsq+1okXU8g9iO/wb9xjU0bYJGlsgo+UdNdgqs16nUVQ5VjTA+qCVniCwsGm0G/tjPLanQcqqobLG5ttn6jgyLEbpBueMete10VssiqzncwZt5aRCmVIIvBMyLcfac0ZwakMRE3/EYv6Dp8MzLkHJIGUbQqfIVQjDzBuRWIIaIiDAIPPDG+Ma1ejXqFUpxTHJH07ew6Am4HGD6WRDq4Yym4+ruUsSe3pZm+/vhQX8nbTKRTaSl5LiSNw7zEX+OABjHZBtc6MtJcMAfXlQ337JOMlSFRvWUE9QWA+STPbk43V1UMJvMWvI/O2HWV0unWXzG3tTgmFMFiFMDgzcduAesAkZDT6NGmFemgcktuMs8WACzIAEcx1x6npr5/Rssz9k0HwgvDOitmaoH00xdv9w7fJ4nHWEyojgYlvD+dFOFWi208uSJ+Yg2688YpKmcZTGwnsRjC6rJqC8GcV4HKS5xuypzw3p1dErmou1jVLARA9yI6cXxSaXW4gHHitmagQlltjxQybFVIJB5xmSTXLvAQhPa2b2iGEYURva2B9R3stzfAWkahsba3PfD2ytfhTVpnm861KtSpvDJVJAnoQJEXt1wt1SstKugIAB7DvgvxTm1NOlUETTqqZ7Sdp/InGWu6U2Yans6G57DvgJGnhq66petFy5qVGqGyDrh0KjEAFiQOPYdsD2gU6Z9Ccnue5xjVzW0xzhrRtbRUHCgKWWaq3l3EXwNrOTUAKrHsb/bDfUK6IyOjAWg373x503TlqNvqNYGy98VGXuyuo0fbhfcjoKUqWxBZrt74IoaRuYFrx0w5cT0gdMbZUCcM2Xdpe3ytKWSpkAbdvxbGBotTb0ncvYj+eHVKnggUB2GAdGLRbUorKtSAwOITxZ4cpeZvUMGjmT/XHVGpCMQfjhiqFh0EwBiWsk3AMOThcGkHC53W0+rcKsr0uOe1zN7fhhRXyVajFRlsb2vER14/eHGGeTzs1Q9RrAGJNh8dB1wZmsyC9IL6paLXkMQse8/zx7aDRNEIG+i3x5VxkeOVtlM27Uk9Ppus91MT7gGTc9zhrr9LzUBMBUjYeomNwHew4/2jsMCas6Iq04AcfTAE7bkfkItg3TMyNqnyi8ISx2blBBgFhB5Ai/8ADjzvUPUg1RkdzyNv2SNoL7caXvRHiky8Cfw6j9B+Hvhjp70XXzf3mJmbmRzz0/4wmpt6SFEljAUCDNrAdOnsPSemCtI8M11pK1VqQWSzIxZj29QVY2i5Pq6gEi0+lZq4zE147gcKd+21UaIrVSWFqQ4PG49vcDqe/e8UiCBfphTT1WnTpA1np0yq+pQynaVsQqgkniw5gjDLK5pKiBkZXRhypkf5xbHlOoySySb3tocD9/5Qk2Ut1DUVqgIhkzB9sb1KVVY2tbrOPOXejSqFIAJvOGW3eCRFsZgZuslCgel+cJ9S02bjDw08bUsrvsBJw3064UWVJ5TJPWptRgsW/K/OLJaQVPJQlrQzfywv1ip/p6LrQH7Qg7nH8sCeFtT30Uc8xf3w0fAKHKOjtWtGqabOrCO2AqGpCWkTfB2vOlTaVN5GNE0VFAnrhZLn4CB2Ran08O00TbH398QWt6jVo5hUkhVIiP3hi58R6qKhUUHEK0sR1xNawoqKHIBIa3fDWSNjduItGAeU7fxTKhVXtJOFOteKqir6GCnDbwxVp8OqkG1xgjxR4UytZNyptb/bacTB/wDQSOyPCkkVwkH/AE38SV3znlM7VEYEmf3ePyx1HP6ylKzKxPsCf0GOc+GcuMlbYA5Nz1jHQMrm1KBm2/fB6p4c/AQ3ZwgH8SsxhKNQ/wDxj9cAZ7MU4LV22wPp/wAvhb/1C1Vno7KDhVk+bt5IiwkfuzMi02nHNcplwTJgKObxfi35dsXdD0wTs3l1eyj0y4ZKaeL87RYIKKhVljIESbDj8cCaLprOPMDxsgiBeZHAH+fhjDOZYvYmAT14HwP6YZ+Fcm/7Wk1io45Vok8z1AkCDJA9sassY0cbnEWAMfP3TmfCK7IzJaf5kB6gNRFAuRIFzcG/BI+I7YO8K5nb6SbGVMHo3x8fnjTNeG3FJ6pKgC22AylB6i1jBO4WvciByDhRprkPsWPUVi3BJtaceaf6sjTLk1yfnwly07gprnqb5XNUq0goW4QFNpkMIBY2KswAmJDjjFmfFKkB3hlbg25HAMmD2EgdZm+JLM03ei52j0kMRdiziQWkmQYZ5X8ORCDI6ZUrs0EUwt2YzYWFlAkkAzEXg3xtdOEU2nAfyDX05UjaRyqvWM7lazhKdEkkyzSNthayttaCCZkAAni8MfBOaRBVAi4UBV3bd67t20MARaJkDkTHWFq1KartTe7f/wBGaWi0ALEUxaY3PzzbG2k1XQ7g5Qk9OfvI5+2NOTRGaIsJoVi8/wAKdvddIyFPzajswuLDGnkmBtcr3E9rYH0jKtsDOYc/VHfBf+lJlFmeR7z/AHx4ljeWnKUeEZp9GYCmcMajimNqmT+82McnTFBdpMuRf2wp1PVPKdFid55w2R4Y33XNxyjM4gZT8YmPD806LbgRBaJ6iTxhrqeqeWIjcxH0jE3p2aZqVQvIhyAva/8AbCo3A2Uy8J9RyW6gHB9UzjOrnnYL6oIx+yOqN5YBAAjjCjNA7pM34w5rmgWobRCnPDGiVmUeb+zToOp+cWFHSae2IkYUZbVfMJmxPEHgjph/kKhK3tGLmq0csLw6UVaU8Oacqfz2U8lxt+lvywc2fbYvaecB+J3L7dv7pkxgHK6qR6QAUXkdSfbCtNppJ5PSj7pkOeVXZfLrVTe4/HER/wBQcwwVFpk+WD6oJ+0+2Hmo+KAKfoX0x/gxH0taY1fqhWIDCAZWb8g9Jxd0mhlLyAKLfPnwjbGQbSfR9Qak3oIIY3VuD89sPvEOhrWVKmXQByIqU1sCehWTHcEfEdcP8vpOj5kVnCtR8qC7BmUCeIHBk9AL4V5XO5WnW9HmvRFpmGPuOI+5xJbqZXXCyiOe1rmnNlIMpkq8qtSmyLE76gZQFHJ49QHtJtGGPhipuzSqrMqExJCzABi11DET35PMXb6tm8qQNjPSpBGVlqQTL2BUBiWPePnETp1Qhl9XDCSJHB6df58YuxyTOY5mpFUO4/fCIrp/jPXVGXXL00Vbg1IEekGVH3YT/wDEd8Q+k52K3fa4I+0H+WCigqKwDAMRyxaWPSLXPtgI6Q1NaZlSSSzvcmDAi3IBX7Hd3wWlEPpiKMbh/wCsfv7IC3aKKtWqn1kDbTJmSQJmPpHLAExbCf8A7fVNXbSZ1qTI2mDIBsZgRBmDbvMYcDT2imd1rSwiGn+E7iSPt+GKNgiIFUSZLW5LGxP4W+IGPNSPEWoJZwDhLa4AUFzypoGZVSzIFH/kpP4LOGPh7IBD5jAsw+mRZfeO+KJmHmB3ML6p7bVBNx3kD8fjDLMZL9iWQDaRz3GNHqOs1bYwC7Dh2H5Kd5K85bOeWqsZZT0HN+g98NWzApslQTu7dgf54RacxqVEWPRSEn3c8D7CTj1q7iSAxk4yIh6bd3dCHd02KMajSeuM9QyQbYxvtaftj7pb76SP7QfkYKqARiXtBJR0p7L5U7y7epphfjv9xfCWhVZa9Wk49M7/AMcV2kZgIzK19rWB6KRIj2ndhYTRbM1HB9Vgf8++I9MNbYKA4JCVVs231AeniIwJUDtBnFJVoMQ4C+nvhbtPA6YiOjdrhQGVLGFHmKRIuff++G+nZ+pmHWnuFGm3LG5+2FHiPw06moaDgpztYwV9p64G8M6cQyy0SRJmwx63XdW0z4w/bZ7X2J8qwS16o/8A8f2hXr1tvrgKHu97fYx0wD4nVVZK1KNpEPEWMmD/AJ7YmfEeeqGuxqhg4b8hxHsRBwbQqAoEAJ7dQZ74pu1UkJbqL3O8NFAA/wAKWijaX6jVIaAfS1/vgdKHWTONtQyDgg9B06zg7TtKZl3ERHTk40m9W0zwXux+qYHtSipqDJvURDFd3vtmP1ON8mSUt/n/ADhjU8JEhqgLNFzIiMLK1UIBP44qwdQc6QvY0lnfslbsr5mKY63Pz/bAmmU/WRICiTB/e/2j579MP9KyFKsTuJshYXiSL9L8SfthjkvDoBVvLkC/sfnuPbrxg5dU3UPDGtJ8/JC5w5X7T8v6VO31GwHPPFuh/l8wP1CspoAz6lYx8EiR9mk/c98D5/V1pV1QGdh3N19Xb3jk+/xig/7fRep5qIpFQkkSY9SkG3AhvVaLn2xYc5mlhc5jccUP37qG55WeiZ/aCAjVEPA/hcRPtBHTr8i7zPa22xgiQSLWgjvx/lsIvCNnqI1rzHxIP5Y/V9RPnsEKlVMr6fVIHqjveQOhsceSkjdrHCzRoAnzXf5oGvIvCa6bpdWvli5O6LEs0SxHALWjpc9et8UevrUy2T9JV3BVVUfvSdpCiZLAyIA6T8TmZzlQODSqmnI9ahiQ3+0jg9b4a6o7PQZd5G76ShZSGM3mfoNtwiSB3xdZq/UbtdW1vn2wocABlCaHqICVFKqrKbhTMEiYJ6sOsSPfHgUizT3wT4c03L5antJ3EmWY9T8dBhhqDUhSaruCqgmf85xR1T2yPJj4Q1R5QuXzApzTss3BJi5/TBuVzF4MHEbSq1K1RKrLCA2Q9R3Pvinp0ArSZg3GE0XC0zdYtfdZzSJXpyLVKbAkcqVhl/VsTmVpiKjzJYz/AJ84L8RwkPDFSyqW/hkx+ZgffHjRwqE2m+FyXS7sE00UMUBc89DjHUcqxb0L8wcNqVNZHvxjzVqBTzjmxu2gXQS3Z5UlVFOpTKb9wYcgziN8SZJ8syotZzuTdz9ImBEffAdHOVE+mx7jG2Zz9XOVaasBvACCLTcn+uPUjpogeLNt9+yY1hafZMK+lipkqeYYbnE7pmSJgH7YF0yiC+6eF+mOfjFVmaoo5MrPqURBAt/fEBl9TKVVIj3wOlbDM15JoHAPz/0nMZWXKnyubV2JqLMEACOB/PHvPfsKr+WfTtE+04Ap5iWd0I+OvGPApsFYt+9fDYYdPBK1pqyKI8pe2rVamvtWyy0aQG+odjNHFucQmf00pUKVeVMW4PvjfSaFRFJJ6yIPHbB9auoo1N0FiOtzPzjQg0rMkYacke6gIShRNCvSekSQyyytwI7e2LHLarTFEuSINto/iIH9Ce2JLLaidqOACVBH2OPNDNWvH2HbFRuhd/Ul4dTPzpQRm0dV8NLmfMqpCFSC0nobSo7zJiIw58M6bWQVKbGnuTbdnKgoYO5TENxcc/ngLIamoR1uSwHW0Ahrgci2H1Fg9Cm+3ftO2371yto+Zw/XwgxPDOcfZccBKtco+VWDo0rUWQy8TwYP5/fFromk06dNMwyAEgbAQJNuT+uJfXsopSkVlQG+nnaDEm/Bthlrmeehl8uHcFS3lkTcJBJPwIEn3x5KOMGYNdz2QgWLbwsDnEq5p3N1BgCLEjr+Zw/RRV9PFsLK+nJRqqVWx/DBuagFSrQcIJI3B2EF3ylGqVDRp1mB9S8T36Y/Bv8AVikpIFNAHqDjzKnYD+Ec4x8Q5gPuogE1GIkiIHW/vGHmT05KVFAPq6n/ADpg2+yGrK+1coAFbgG2G+lqCuxoO26n2wk/6j5dv+3k0zdRuMdVHP5Y5x4X1mrl2SpSfepWKlMkx7R2Ixf0+hMrSWHPhPjAIwuk+O6if6WpT6up2wLyLj8CMKch5Ry9NqUlKgADNZi0Xt9jgbM6g9cpUKFg52qVFlJ6MY9J+cSpz7008oypoVHgdVJP9J/HEafRGVwa/AN/SuVIBOF0elmxT2q5AYmB8xMe1r4W6nUbfic8J5nzJ333HcZuQRYGTcGMWa1KJA3QSBh3UOnx6aFrw6x++EEkRHBXL9R0ivSIDUx6jCkEEE/PTGGS0OsaoLDZB68j7YMRqlqZZgytYNyjgxF+CCLjFtpniOk4FPOUgtQWNReD79xi5NqJ3tAIu+KVg0RjlL9YyFI0XqMSFC3v2HPzOIbS8tSenUU0wWkMHPKgTYdIMicW3irJUysJmAaUFts3J6D4/tiFFQ0ySsx1w7QRRwj48g544KGIV+JHaVmGpHfTG0wZ62/lgrO+o7VO8bd1vzwNpRlywG6bFe4bt2bqD3A5xtmqNTKknadtQEKSCOx45UjcLHCepQgSMmA55P8Alc85tZZjM7IXoADhXWq+YGCzgnVqJ2oe4/HAuXRqbAi5PTF1z9jqcfhP6Lm13TjwaAtVSw3Kslh7Yo81p+VrKXpLseeOAftifp6Q9Eqz2ZwTAPT3wwyNT1rP0cE/rijJtmJfG8jsPGEDiLsL3l6S0mjgnrE/Y+xw/wBJz22pSWqgSiWkt0kKY+xIX88LkqpWreUogLcMf3hhjn0Z3Skv0Kb2xmyzyxuOa/yg5yU01fPLVqnckUytmHt1McyMTWoaPVznppAuQDtBP0r1t3MD8sOMx4eK3p1CoPIPH4Y8+H6oy1dGaqFpE+t4JiASBA97bjMThMbqO8nKFp2uN916pNVWmS6AG1ySzEqIMyfSvYY9HOHyi0XUTigz+opU9QDNuE7jEFY4Ai0Gf84nkoliY/8ATB/E/wBMK1k3qv3/AEQEUV+0PTClM1av/quZv+6DilzVPeaY9xOFeafbTkzAF47Yxz/iGmmWDq0lrKfbv7YJhFLnYqkdqOd8xmHNJRtPuOCMcj1nTGylX9kYpPdC36T1jvjpGrZ5KYpogtUSY/mcJvEuSZst6yrIvqIBWU9+b88DBabVSM1O3ynRmhSaeFPEdPZte24Cb7h/xhZqegirnmCuKgrEEGwjiQYsY74iEV2BINl5i3GL3PaglOknlKFJUcC82vPM84sazSSaN24OsPtWMBtH7rWp4VenmwslVtuZZiAJge+Geo6RuaUrCmOxVjP4HE34oz7xSIrGWQyqk+kCBczyZP8A9ca6frtVqSRBtz78fjiHaLUzaVkg+IC6b7efuoLAWJIlFawk1HGY2lgQhfzWvCsSwhrA772aDJGFT12MlueuDMzXKLuAiOuGGn5BM0vmB9jgSwKmHYMBY8A9Sb/rjR0kr4CQ8/8AEP4spMzSRPWwtgjO6ZI2bjLCQCpEnix63tOPYq1ECEJEwysJ63+qSLzwfiL4aahrq16H7Qba1IegR9QJO7baAQSGjj645jG1JE9puraefZcWHsk+RVafoX93oSTJ4MkdOftxjoentlq2UqU6jfsx6oA9SNcAr7niOsweRjmORWBMXP8AnzhtoFaDUZ5C2heLj/jFbW6Jk4hbdEfp3+qPGLWub0RCq7nbduHAEcibcx98DZqmUr7Co2LHT6rAyD89vf3xlm9Z3VUA4m/xzf8AH8sUetFdgczOz0x3B6/z/lzixqWaeFoftsCgf37Wu2gLPVswKppeWIgQQf3YEkk/wwJntPbAVVgSESdoPxMe3+fzIyZsPT3Ib8N7fl37nGVTLEi7NH/1H4C32P5YPR9KgicZGZB470D+/spEICr/AA9l0Z3qN9VNRt7eqf6fnj1qGpClUUrB3c+2I3S8k3megwesT9PXcfjoebdYxQ57b+zWLmL4851jSNZqQBwc14/lIewB6pcrmfMscF/9opVKZRQA2E6ZWpTKkTBw8yiBrk7WHBxmPjyEDuFONUqZM+TVWabn0t/DPN8NszUAT02XpHbBOrgPTanWhx0PUYSaHXlTSeZTieowmSMA+xSQ7FJtUIbLVTxKG/a2ISnVRckfMIndbvyLDFDmtXCUWXmZAHU4mU0TzEXzCQBwBhkZjtoeaCK85X2lrHmvFUsFiAqCwHYmcC6zptStWAoLIMBRxECST2gSSewwuSqcvVIcN2IPMfGKjw/r6JVQLB3gg24HX47/AGOPUjR6XTwvnjy4A9/zVtkbQ3cEr0nS6lCvVy1YQ6mD2INwRMSCCCPnBdGk9OutNHmKlnt2+/fFL4o09q2cFantM0FWxvuDNJIIHAKgc/bjCjP5daNRWrsdiDhT6j7CAJxjazVu1bYmMFkD9f4U7g4V3Uz4nzhV3U8g7fsLD8f5nGeg16yIeIPFx74YeJf9PVp061NWDlmB3GTtg7ZPFoH44nK1QrBFp+1xj0PT5P7YLhW3Fe6NjryVe+Gs/QKpTcXPccnHjxBqapV8hUAFiDa384wu0whWWoBIXphV4lzLVarVAI6X9sZfoRevtPcfmq4CIOZegdlQECZE3BB4jpx2wFqWpoVO3nj/AA/H6Yb6NVepSB5eSsmCIEWPcGTY41rUaO87aFNQYJBG7beLFhPN/vHTGw7UaiKAYvsD/u071aavPgbazywUgqQu4gf7TE2B+ek98MKtOiuYArqXpCWdBuU+lWsYINxcEHkAXnGVakwWrUFRaYRZj0jcQO56k9j1xhS0urVpVa6NJRd5ZmiAJkKYuePyx5WPUSyT+s5+DjnIHt4ryoDgUjz+WQ1f2aAHlYnofcmRfkk/eMUFWm7UlDyu1Y+54F43G9iJB5GFWiZJ1NSo+4/s9qQDctb4AkRc36YZ5uq2X8tqlNwlQQSVKrI4Ex9dj8AA36ehl9HVRmJjwAeK8+/sUXPCV1dHqqSUdVtBUyLdrLBveTfBuW06oaaM1emdxjau4n3mQoAgHrHHEzhpVy+6kGVpDcG359jjLRsiQWLfu+mCOs3H4iPtir02bVCb0Saa3n/iEOPCq8hoK0qMrLeYoO8zcG4/8RfiAe98ItSpQ1MnocO/D3iCotNlan5lNZA28x0thDW1JcwagClZYwD0+cZOpcfVcXGyD3Sqokq5qVUakpB6YS6lVsNt74E0XIvsZd0xgzRqIaqVa5HTCDIHcITngoHVcmzqHRiDHGM6eZZqYO2HQRuA5xXaknlJIUEe+EmWrqEKxY84ryAjBSdtFKcrRRwGH1dSb4HamxqgAGBx/M4P07aj7T9BPJwXqFTzTty5UvwTIhR8zbCGiyjrFJTq1TLVWCVkVgnJNj8Ai+AtE0zTzm1NLzPTLbd7erpC/vHnieOkYpvCtLTwgLKtVmElyxO4nm0gKAbXk2vgPOUaS0areXTBFUKo2CQJItYENz/hxbGo2MLbKYzApEahoVSrnR/pgoo7AC7PbdLyByzfhF+RxhR4t8IrTps9XNlqiqSAEhBHQmWb+tsUOnUv9dTXyar0npiGpmAGj0kcHmBDe3HXEn4tzSU6nlSWKj1qYlT0NgIIjti1pJ53OaxhDQMX7eFGQaCD8O5M1ctBpFxuM3FvzmR7dsCV/C282DiOx/scetM1ajQq+YC+0mwJsDEE46HplRPLBW4N++LHUNTKx5EbjR5+YXfHd2uYZKuadTYpkMYXD7MeGGZdzEXwofSalBTUrIINgZmJ62+P0wRp+t1UsH3L/C8kD4M7h9jHti4enu1LBKx4sePb3R1m2piuVTIvsb/02WZ5uP63Ee2JzUdVarWDAbFmNv8At67u5MAn+2GGu6ymYttK1PSIncABJJU2sTAg9+uFuS0GtmyRSUGOm4LYXMEwPxIxeZqDDpv7/INV5RAdl5yuo5gVfNpeYyU2BYqCUA6hv3Yiefm3OKPXdSplHOXcFXtAkENIttgWJUG/MzjXwhq5ohclVFPy97XJEgnkWsQTPX8cSOVzYy2alk3rTqGUPXaSPxHI98ZToxqSfh2kcCqtSRRNJnSzzwVqGT6VUey8D3+ki8mepx0Pw9q1CrTNGsoalUsyn1I32/8AbcG4Nr+98c017PUjUJog7epIjnmB0tGBtOpPTcMWtuKGOoUWYwRu5/LDNT0oTMa+IbHHPyxx/kKeaVvlPD1Onnno1ZfLKoFImfSahO0ggiHG1x1mCcOvFuS8sl1barephFkmSYA5ZiVtcsY7EgfTtUSsmX3jY1N7C+2pG0yGuNoG0xP73ScNNZCx57qK1NTugXKsOu3sJF7xANsZrtdOzUNdL+JtWB7YJ+vP5rqvlTfh/K1cqKmYenU2MsAKu7zDuBkBZLRBAbi5uBzN5TPPUriptC+ZVVRTjozBbn+ITP5Yrs54iR0Npm12kr7+wHcAkYlK5NKo7l2aqZCkiCgNmIuTvI9IkyBJ5I23tO89QlcXx5cKHivsOO5QbbKsKec2BqKlfM7bhP4c/wBLd8etOY0X3EXPOIDI2jaoUgghuCpHBHwQD/K+OoLX86irBQA1/iJBH2MjC+pdNOiDZGmwcfVCY/TROZ1FaqkHgC+JjUdQA9FPH7PV5bYnPXC/PVkpJCwzkXM8YqRsfO4MYMqAF7qasKFP9rxIvEnnH7QMpUWWybpVpOxcBiUZGPIkcj2IB98QufzNRlKuxbqDip8B6VXal5tBH5gmdoJ7CSN0e2HajRHTREOyTz7/AMIiKwVVjMVCwLU6dJ+rgBmnvPT8cfvEVcs1FGZn6k2m3UwBPJ/DGlVqgDLWpxUQAySODxJE9jhLklNao7MQCKcgFoAAMCP1++MZ7HNPsppwOUdWNalXCUFCttG29qgIv6uAQSe3SemPniHRG2PncxSUVWRfMCQ07RG8FSQbbAbzaeMKdWXNU9tXdvpz6XVgVnt3BjvhNqPjbMsppqAA07ty3j29UR7kT740dNpJnAPr4XdwVxab4pB6TkxXqBWHpmR7jHUdJyIWmFBsMcn0vVnokNzHS18dM8I66tekWsCDcfOLWtgLCMfCo2m1JOEFMqXZ1Ig3kkzbngiAfkYSplyBE/j/AMYtxpFNh9O0m8g48P4VRkZjVf4hf1jFrp2sg00Z9SwSfohY7yoHOyICMd5sIF79u3/OHeSpsKZpiAxUG3ANieenFv7Yocj4YpBDb1d+v/GEuu5M0UaG+pSB9gT/AG++K0+rOr1LAwVRBH07o7PZJ6VYOhmPftgLNlRf0nrPvbsf1kYb6G1ApFSfMuY6EW/MdcftaFI0yAPUL/5ecewxLFu7gJ+CEn0nLNXZKaXZzAn8STawAkn4xQZDQ2py+ZrLQ2uW2n1b7CYI4ET0PBtxP3/pkqq1Wo6P6RCuCABJuL33G30yYB4xReIdcp1FKSQHtvYyoBtPMkCe1xPfHldR1aRk4Y0WKHHnuhbtIyUBqOQai1MBy254ElSJhfpKmIhlP3GFOva7WplVQlGDbt/cQVI9wQfUD2GCMvnfMeilRmZaX0z6jHMTAmwAuTxzjLOpvNdlkqrfSQCCgPq68iN3XFTa46y5OSe/v/xAGEuta6TmjW3uf3gCVEyTw1v3rgmeTPU8qmroWPr3CTDTMjofwjB2Zzi06aPTG3baBYQT/Uk/c4zytPJS1Wtv9QkKs3YtfiIAgm5HPtj2NP08YA+Ku3f6eybZGUPlqzllWkNzEwABJJ9hi/GadMtTo/8Aunk+5Mt83JH2GPvhyjl2pCpQp+WLg2hpHIYySTEHk2Ix+z1Nt4ZRwZ+cec6prX6j+2RQHY+Ulz9yT58nKmXBJN/nELVqt5hdTEkmMdV8colXJCoPqUg/1xy1aDt9MH5xY6TEAwvaMrmrLMVym1oBJx0fwv8A9QWNBUNLYyWBWACB7RuB/LHNNVy9WkyioNp5W/TFDkKVasyhRudhYL7Yq9XlLsDhcaJFp/q/ibzC3QBju6kkf2wpSszszoGIPbB3ibwt/paNNqvl76slgnI9z37Y8+D6lMF0cDaR16dMZEjYw2xZPe+y5m0uyUs07O1ACC1jyLwR8Y8a5qquopgieIsY/pgvxfpT5V9qQykbkI7dvtifek1baIAc2BGL2i0cjiJLwM0CmPtyOzYd6dNalWVThQFEfgL4ceD8kNj7Xg7oIP4iPaDiar6TVR9rVlMcmCY+2K7w3lqYpmGiTySAT9ptjS19S6bcxhGUBOEVomcmmS1tguT2AmfiMGZjxBSRF3mN4sQGZSRYgNthuuFWVy+/JssjdUQ88eoReOmEy6bm6xK1VREUh/SRBcSNwEn1EGL9r9Jy9R6Mj5B2vCS2t1qz07Nq4E1VQdzJ/S+JLxsHqV1pUyrkU59LCALliTxYCT7RgmvVSlSBuUJgkRIPb5nBHh5hUBKUQQ6sklqYYg7Q4H7QNG0mTHAMSbFGhEzbm24yLTvhrCkc1plXL+XuhgVDAqZAJvtP8LjqPjAuZ3cGJPElQR17/bD/AMY+KJZKVH/06c70MMjv9IKlTBhPRIjjkiMTeXqFv3VWeij+fONvTF7wGuJ/flRlP/A7MrkOWFNmW49ux+4H4YZeLcrllqoaI27pZlX6BcXA6EmbC1u9yD4PpCoHR+N42kcqxAmO/A9M3nCzxRnmFWoC0lWKz3CnaP0/PDIDGJXbh+HKgD4kbSIKbwYKggkXsZE/MlTgpgqFEVixqUpa4MElgASvemEJngmD1xPaJqW0QbjqP1+LYYUFYbllwOAA0WIn3AsRwbYDqkrHMa9o5/UJwbZsLDVKqSKahtv7wk89fjG2V2ASItACkmT/ACjnAq5fa5I7TBN+1u8WMY2Z7NPMSD7i/wCcY1dFO2VvqCv32RCk8yWq1YCLVdADIAiO/Tn4OHOV1ZhT2tUV2nkcx/u4/wA+2IXKVixFvSDcnqe2H2lZhVb1c9B0H5c3698L6gyObTue0fUDN/Pwge3uE9p6zRpbhXMq44icSSZ6itRtplJMTjXxjlmYK6SUAuO2JRKJtJxldOd6TdzOe6U3IW2fzBqOWJJ6CegxVeFvFVLKkQkkKfUf4u3xiQyyEOByJxSUtIpsHYQCBYYRq5Rw8cqSLFL54o8SvmH3EyWMnoAOgA6DG2mZOs6bqSloEmO2JPNsQ0XxVeD9RqqrBZAIiYt/ziTFC3TvZ4Fg+66gG0vVDWqjo9KqPUGLJN4UzIHsJwryNY7/AEttKnn3xf8Ahnwn5hZqr+hj/l8MNe8HZRh+zGxx+8vX5wvS6n0pBI8YIzShrwDlc3rI3Uz7zjfJqxkAExH88UdLwbBvWO0e2DQaVL0LeOTzjVn6vCG/27tMc+xhC6aWp5aoGWTSaIn91jAP4FcCadmnFLav1TtHsI5/X8sZZmtUD1lH01NgHwv9SMGrQCU0K/XfcsjcJuDB5EWt1x5Hd3PhVHZOEI+VBoOhO2GBn3/pBOEa00UspAYwLkdxMCfmPth5q+e3W47/AD9uThVqOnF6YdfrUXHdf6j/ADpjV6V1D0XBr/wn8ijjfRooLOZdSJiL3IHQ2/WMAaTU9ZJ6XwRSLOCGBt7RPaPvjbI6O9SoNhFllzf03Nv/ACMdOhx6HUSsZU4GB+ae891vp7tTEqDMyQLTj5ndVNV1PloCIDVAvqPyfjryQBzjzm69MKEWS5+q0QO09fzwVq2aRqNAKFUIhDKvRiSJPWTze98ZWmABbNIMuPfsuDwaFLTRspl0rHzqe6mbBr+kxuABFi3IjqMVeez2TSkgFFGmw4DAWk7z6/ieY6Yh6mbtYkITeImwH9rGxgdhgj/Wp6LQ0esCeTwfe3XmIHTD9ZoBqNz4+xNC8Gv8qXbA6191LLh1Y0mLFLlfpBHcjoRE2Pz2GWXqqRDIA3BBAPY8EyOl8UuleH/Sa4kkX2R9SrNzySLAwBce2F2p5tXbbUpevoApkdeeSOTxNyb4Z0qaJkYaDR7g+ULXBLWycepIgcji343GHegeEalaahO3+BfbmT7m3+GBp4d8O1WPm1aLU6C3ioCGfsApAYIOSSACLXBMUGnaqaVVoNu2E9T6i1x9GLjvX6KHydgkmay5pq9Jx0jE7Q8Pl2s1sV+p5wVqm5rKBc4RZzVFRz5IkDrxjL0759xbGlNcbU9quXWiwXrPJxRZGKiKqDgerCfPP56jcvqHXBWkrUSlUNOZiLTMY0pWP9LZIOe6JJtcrTV2r9CmJ7nri28JUajZXy2EB13pHUbtp+ORiCUGpUCBTPH3x2fwlsXL0UZSKlGmUJPvE/oMJldHGz06sf6RE4SyhqVSgvluIXvgVtQqBpVgVOD/ABHmgW2ATgnTvDq7dz4AawBhY1uUGwXZSatmnewsMb5TT0i8k43q0AJHb+WF/wD3gJK9vbGb/TyyHCJ2eEToqKUqudpZaTkCxJOyR9lEt9sMF0+lTq1iUL0wKbepqb7kFUIWXb9CNTZmAa42TJicJcj6aRZbNMSLGCsET2MnCzM1WC1ACQCyyAYBiYkdYk/jiturFKu091U6nomTijRVk3+YlB3Vgp3IPMqOCQQCx2JMHk2x6zWlZYJUpzJvtqGosqv/AOoST6YcJ5lXgCQrgQTKwaoN4sL4KzKjeLDDdwrhcXJ9rnhujRFVqTOxBpqk1KZ2yKhYttWW+hSANv19hOMMtnsvlsi+/YW8wLBpCqSWSo3qHmJtkqvq9VgBHEBIL1P/AAOE3gegtStUFRVceUphgGuayXv1ub40YJ5NRHbz8LCKCsD4lT6V4ayaPl3NUVhWpIzB3QrPnZUEqBBQAPVQhp4N+QDdO0PJZdaeZeoagNN6rUyaZUlFLBVESApsZ3SY44xznOUV/wBSRtEedxA74qfJXyXbaNyusGBIseD04GO1cjm/CTahxoL5qOXXMUlcEUzLPJSrtWkOnopttFp4A9XIwF4ByWXrV6ozCqyNQIXfYK5q0aasDPTexntNsOspVZtIzrMxZgliSSRJINz3FsR+QPpqDoDYdvSOO2HaB7pWemTi1DOKXbzlqBJam0KEF1ZYsG9bT9UlRYQZPxj3mMlTE1Gdl2EWDCy+jdbbzDFp9uMco8L1WC14YjagYQSIaHuOxsL4aeHarPSquxLOxlmJlmMtck3J9zir1CAaeYx8oXiiuhZw0lSsWrAmmt9rLE7ZNuon0iLz34wNqGTy5q7GVKM1mVChUF0Cue5FyKYBI5bHPG+r7/yx61FQAsCPjFN7qpSMK0zWgUHpFSxjzghbcllLqswAZIBJJJHBtF8BL4Uyi1ApFSoC7KFNVFj9lu9RCGTuIA46SLQdtNH7MfAx9zSAGwHGCZO9gppS99FJ/DehUgMtTzNMJVNZ2O5gQ1NRSIRyLXV2YG11ItNmudrpQ2eXRTbU8objSTad6DdLiuWYyTzTWCPaSnrCWvfE/n6YFaQB06Y0IZ3aiSnpjHbsozVtPRs/XpKKdNVcqvlrtEbjBNzLQbnrAwQc5Wy1VqDtujhx1HSffA2cUf6lT12i+Nqt82Zv83xelLXNDCP/ACfuEwJrp+WFSXmTzh6uYcCDgLKqA5gRxxhhUFjjCAzaU4/EluciCcROZHrb5xU6ufTiXpfU3zi/CDsJtGV//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50" name="AutoShape 26" descr="data:image/jpeg;base64,/9j/4AAQSkZJRgABAQAAAQABAAD/2wCEAAkGBxQTEhUUExQWFhQXGCAbGRgYGBoaIBgaHSAdHCAgHB4fHCggGBolIBwXIjEhJSksLi4uHR8zODMsNygtLiwBCgoKDg0OGxAQGzclICY3LzUsLCwsLCw0LCwsLDQsLCwsLCwsLCwvLCwsLCwsLCwsLCwsLCwsLCwsLCwsLCwsLP/AABEIAQoAvQMBIgACEQEDEQH/xAAbAAADAQEBAQEAAAAAAAAAAAAEBQYDBwIBAP/EAD0QAAIBAgUCBQIDBwMDBAMAAAECEQMhAAQFEjFBUQYTImFxMoGRobEjQlLB0eHwFGLxBxVyM0OCkhYkU//EABoBAAIDAQEAAAAAAAAAAAAAAAIDAQQFAAb/xAAxEQABBAEDAwIEBQUBAQAAAAABAAIDESEEEjEFQVETYSJxgZEyobHw8RQjwdHhQjP/2gAMAwEAAhEDEQA/AK/LJj3mKIjAj54zFJN3+5rD7d8fFzrXFRQvuODjPdI20oFI9YYhgASI7Y8ZLPFnhv8ADjauNzk9MDZfLQfvhjjWUW+iAmuWz1WmxM71Hfn8eDjPXtdFZQigg9emN6b+g2xM6mkPc88YhxecNza51orL5NKoADww6i+PiZaog2hAXLgKzAjdJAjkGTx/XCejrr7hTTcINxF/04w7yWoMmdps5LLAENcAGxMcSJwIDWH4hfslAElM6Om0yP2xKt/BzPuD1Hv+QMjCzWMll/SrqQzGF2/5bpiz8XLTWnvBupU/jAP2Mg/bERqeeplqTC4DXwGA/a1Ma3a60tyuVFOoyNE7YUEFuT+WN8tk13OtRfMa0R+PGAf+4IcyXLEKWiO/tbDnK+LMjTzKqW293Kkqp6Senz0xYDHu/D902YmsLJ3YbUQbb39sO6MgqpMjkHHnM5Emq5SDu9Q7X7Ed8AZjONIQja4sMJkcWgWqrLBtb+M86KtE0RMLFxH1AgrzYgESQZ4x9ytElj6ZmSTAABPsAAPgYw1yjsSjST66lQSQYsvqb8rfBOCMjnPLJDEf845zw4ZTaIYsM/kwGF+MH6SropaAFOF+a3MrAHnt/M48aXnyU8t5ta3XCiM2eErNJu+T3K1Qxe/4YOzGbZMtTeQobaN7R2gx1PAsOTHbHzTMqXXgKg53GNwuCoJIBNu4xjq4jLV0apCJ9HpDeXeOAJJIPPv2xahc1rm+pwfCdGLFLdKtILvJkgcn/IB9hhPlNcNasacwO3tiFz2psJAcx34n7dMPfA2VJc1G6i09uZ++PQ/08LIXPafhIx5TnMaxpPdVlXLKikixPXC1ix4w11IzC4LyeREcY825mcKsCShjXHmGn+8BJ+MC6hUhThblNSCtmKvJgBR14sPxOBMzqRQBahkm5+ecIDslxRtdZTDJvgvLlSSCLjCmhX3X74Hy+bOXqr5plTwf64eXYF8JTm0bTrPGCE3bJk+8YRaxl/NWEYCsl0BNn/2t8jr0MY/Zip59be7hAfcAhfbtigy+lZQsq+ZsMT6TLNgo5TGd4NUjYT2UVo/iFQS1Si6MhCsxRnAPQMQBtboJ/lih1ykzFau2EBswJ2kfMelu6mCCDh42oUcs3l5QM1WpG+Wmw6tHpsO4wb/3LNvUVYoCmxG92vtPx+9+OHavWHUj8OfITHAHKn80cxm8sae0sVKmxHqA7X6c37YVZ/TrJTdWp9SSOgHQ8Gf64ZeJ9Wqq/lqwlBPoUJzc2HJxzpa+YWuSvmGk7gMDJWDBIE2ESYjjFLT0+6Ne5RYv4lXZjUlSgaNJURJuxAkzzuY+oi+Ob1hNRiiHaSSLEAKSSIHQRxjtOl6Jk9rGoC5BIO/cALsIYAiSAvEXke4CLxhlqXmUaVHbtmdosGa4IniR6SQO8CTONHpbXGTbd9z3of7XOu77IzwXqlVEP+oCqKaogImTAIAN7kKFmI/PBlGma1Y1rDtP64VZfLyAhaFF2I6nqf0+wHMYa5iojUwQSqU/q/2jvHJ+MVdW9ksp2Cm9lXJ3O+EJfnasZv1CVp02KmbB29P3tOFWfzw3WXdOD9IptXU35kxf0ibX6zfBtDRaa3DSe2EULRSDO3wkiNmqgCgBV9sVmjZMU0AcQepiY+35ffG2XowBj5XzihoRg1Rb7Bc9Jt7SMNey22OyIeyJWuKTotRFAqzI3OOsAENKGQYJ9M2EEWx8GdoF22wKbbleTG8Ee5kpfm2Emp68Kz+pJUCA4MQymbfBj74EoVHzDMiELN2Ym8RA4+MC+CR7Wg3ZyB7ffCa0DlDHJ06NbgVCpkbgGVQeC0iCY6Rir0mt5pLVCWJAAY9h+nX8cLGTL0vQ1J3JI3EsSGjqwJn8PbFjRehs/YUVSRbbAA+xEYhssbG0+94+3y/6hLSgXywQ+og9jjbzIwvzKVDuWsPLM+jpui8gdRwCQIvg7K0jthuRi/JBtiDx9kJbSgcvl2XMMr+mLx0JHGEmp5hnqEHocWHiXU6QI3EBp9Pcn+YxPUESu/Zv1xk1SX+Fb5JmVQemPOqVfOZF6L1GD8zljTXbHNhjTL6btVWPQgnDXOFgBcTYwnOjaHRCTsk9zfCTXNMpUjUqjzQOSqEGTEcEEjge1vfFTWzy0qcjtjxk6Ydd7Cx6HthgeOCiHw1SgdL8Rot6a3PJYyT89vgRj7nvFTEnc+ypTIK2t/EGI4ImR+OKLO6PSFXzAiiOf64K17RadegGREFUD0uQPT/OMWtLI2GQuqxRwfdd6m00VO6bqYLtXzKBWP7ksfvcCxHTpjClRqeaog0lrMXps14IO08CRwOe474/axljTCAlWIMkm4JF4NuOn3wVruqLURBEOpLKOoA5BPeAfnaMUXRNz+nZG1u4EjxaJzOUzG7yjEsm7tuIEAn3jE7l6/moimxSWPsw4+/P5++KXVdR2LRzHJK7b8Sd3N+PSb/HfEv5m2qz9HmYjnvz/l8b3QtTHBIY3H8VfcJkZJFpxktcpPQff6aiSX2nm8cdyxUW53D5wizWtVahG4hFWFCBRaLeox6mnqcI3ZfMcgncTfoB/nPH6YKy8k8m5xuwaOESukDRZ+RH290YaAbAXSvC1JqilmZV3AE8CRFoHQflhtR071kKRHf++Oa6TrL0a3mKpciZkn1D/P0HbF7lWdn3VGba0EC20AiYcc9ehtB5x5vq2h9CSxw7PyPhIdGGm1h4m8R0qKCmnqqkcA2E9784UZJKjtNCkWcKFZyYUDn7zigzHhmg4d9yb2IKLTAIkTAmfSLXtODvDOU8tmLBoY9LgRipJIPSETBk8rgpehpSgxmKopvNht9Pv1H5YYP4OzCMlfLOtYA9PTK9iLyPj8MVetaQlZbrMcdL4V5OjUojYHIv06Yh+okgbtiFg8g8380YICVatSO4MVIPUcQevOBE1p/LelSBO4EbpssiOO/UQRii17L1zTh0k/x8yO5I49gcTlHL+WhUAlz+c47TMa6T4x/KIEbKCpvC+oZp6apmSlZVPJBU24kgwTI7YfJTDC1o73/piT8MVGRQtQkt74r8tlSwmYHv1wyezIQPySfmuH5HwtW/1BqZhyVS63mT/IYZaXlwKpnjD/WM0ttsYXVSsFpAgdTirKN1eUPIX3NZ9kcAncv6YdDMq1O0RjnmU1Z6jvYFV/eGH/mGkFYGQenfCDEYXHCWRWE9pqaqgAcYo9Py/pAOF2gVUKk2E3g4c5bMAkgYnc0mwjYFIeN9ZTKBTsZy5K2IUCBIkwf06HE5o3ifzKfltNMnv9JHsTwfY/Y4rPHGkrVTa3B6joeh/wA98ckzKVsq+1okXU8g9iO/wb9xjU0bYJGlsgo+UdNdgqs16nUVQ5VjTA+qCVniCwsGm0G/tjPLanQcqqobLG5ttn6jgyLEbpBueMete10VssiqzncwZt5aRCmVIIvBMyLcfac0ZwakMRE3/EYv6Dp8MzLkHJIGUbQqfIVQjDzBuRWIIaIiDAIPPDG+Ma1ejXqFUpxTHJH07ew6Am4HGD6WRDq4Yym4+ruUsSe3pZm+/vhQX8nbTKRTaSl5LiSNw7zEX+OABjHZBtc6MtJcMAfXlQ337JOMlSFRvWUE9QWA+STPbk43V1UMJvMWvI/O2HWV0unWXzG3tTgmFMFiFMDgzcduAesAkZDT6NGmFemgcktuMs8WACzIAEcx1x6npr5/Rssz9k0HwgvDOitmaoH00xdv9w7fJ4nHWEyojgYlvD+dFOFWi208uSJ+Yg2688YpKmcZTGwnsRjC6rJqC8GcV4HKS5xuypzw3p1dErmou1jVLARA9yI6cXxSaXW4gHHitmagQlltjxQybFVIJB5xmSTXLvAQhPa2b2iGEYURva2B9R3stzfAWkahsba3PfD2ytfhTVpnm861KtSpvDJVJAnoQJEXt1wt1SstKugIAB7DvgvxTm1NOlUETTqqZ7Sdp/InGWu6U2Yans6G57DvgJGnhq66petFy5qVGqGyDrh0KjEAFiQOPYdsD2gU6Z9Ccnue5xjVzW0xzhrRtbRUHCgKWWaq3l3EXwNrOTUAKrHsb/bDfUK6IyOjAWg373x503TlqNvqNYGy98VGXuyuo0fbhfcjoKUqWxBZrt74IoaRuYFrx0w5cT0gdMbZUCcM2Xdpe3ytKWSpkAbdvxbGBotTb0ncvYj+eHVKnggUB2GAdGLRbUorKtSAwOITxZ4cpeZvUMGjmT/XHVGpCMQfjhiqFh0EwBiWsk3AMOThcGkHC53W0+rcKsr0uOe1zN7fhhRXyVajFRlsb2vER14/eHGGeTzs1Q9RrAGJNh8dB1wZmsyC9IL6paLXkMQse8/zx7aDRNEIG+i3x5VxkeOVtlM27Uk9Ppus91MT7gGTc9zhrr9LzUBMBUjYeomNwHew4/2jsMCas6Iq04AcfTAE7bkfkItg3TMyNqnyi8ISx2blBBgFhB5Ai/8ADjzvUPUg1RkdzyNv2SNoL7caXvRHiky8Cfw6j9B+Hvhjp70XXzf3mJmbmRzz0/4wmpt6SFEljAUCDNrAdOnsPSemCtI8M11pK1VqQWSzIxZj29QVY2i5Pq6gEi0+lZq4zE147gcKd+21UaIrVSWFqQ4PG49vcDqe/e8UiCBfphTT1WnTpA1np0yq+pQynaVsQqgkniw5gjDLK5pKiBkZXRhypkf5xbHlOoySySb3tocD9/5Qk2Ut1DUVqgIhkzB9sb1KVVY2tbrOPOXejSqFIAJvOGW3eCRFsZgZuslCgel+cJ9S02bjDw08bUsrvsBJw3064UWVJ5TJPWptRgsW/K/OLJaQVPJQlrQzfywv1ip/p6LrQH7Qg7nH8sCeFtT30Uc8xf3w0fAKHKOjtWtGqabOrCO2AqGpCWkTfB2vOlTaVN5GNE0VFAnrhZLn4CB2Ran08O00TbH398QWt6jVo5hUkhVIiP3hi58R6qKhUUHEK0sR1xNawoqKHIBIa3fDWSNjduItGAeU7fxTKhVXtJOFOteKqir6GCnDbwxVp8OqkG1xgjxR4UytZNyptb/bacTB/wDQSOyPCkkVwkH/AE38SV3znlM7VEYEmf3ePyx1HP6ylKzKxPsCf0GOc+GcuMlbYA5Nz1jHQMrm1KBm2/fB6p4c/AQ3ZwgH8SsxhKNQ/wDxj9cAZ7MU4LV22wPp/wAvhb/1C1Vno7KDhVk+bt5IiwkfuzMi02nHNcplwTJgKObxfi35dsXdD0wTs3l1eyj0y4ZKaeL87RYIKKhVljIESbDj8cCaLprOPMDxsgiBeZHAH+fhjDOZYvYmAT14HwP6YZ+Fcm/7Wk1io45Vok8z1AkCDJA9sassY0cbnEWAMfP3TmfCK7IzJaf5kB6gNRFAuRIFzcG/BI+I7YO8K5nb6SbGVMHo3x8fnjTNeG3FJ6pKgC22AylB6i1jBO4WvciByDhRprkPsWPUVi3BJtaceaf6sjTLk1yfnwly07gprnqb5XNUq0goW4QFNpkMIBY2KswAmJDjjFmfFKkB3hlbg25HAMmD2EgdZm+JLM03ei52j0kMRdiziQWkmQYZ5X8ORCDI6ZUrs0EUwt2YzYWFlAkkAzEXg3xtdOEU2nAfyDX05UjaRyqvWM7lazhKdEkkyzSNthayttaCCZkAAni8MfBOaRBVAi4UBV3bd67t20MARaJkDkTHWFq1KartTe7f/wBGaWi0ALEUxaY3PzzbG2k1XQ7g5Qk9OfvI5+2NOTRGaIsJoVi8/wAKdvddIyFPzajswuLDGnkmBtcr3E9rYH0jKtsDOYc/VHfBf+lJlFmeR7z/AHx4ljeWnKUeEZp9GYCmcMajimNqmT+82McnTFBdpMuRf2wp1PVPKdFid55w2R4Y33XNxyjM4gZT8YmPD806LbgRBaJ6iTxhrqeqeWIjcxH0jE3p2aZqVQvIhyAva/8AbCo3A2Uy8J9RyW6gHB9UzjOrnnYL6oIx+yOqN5YBAAjjCjNA7pM34w5rmgWobRCnPDGiVmUeb+zToOp+cWFHSae2IkYUZbVfMJmxPEHgjph/kKhK3tGLmq0csLw6UVaU8Oacqfz2U8lxt+lvywc2fbYvaecB+J3L7dv7pkxgHK6qR6QAUXkdSfbCtNppJ5PSj7pkOeVXZfLrVTe4/HER/wBQcwwVFpk+WD6oJ+0+2Hmo+KAKfoX0x/gxH0taY1fqhWIDCAZWb8g9Jxd0mhlLyAKLfPnwjbGQbSfR9Qak3oIIY3VuD89sPvEOhrWVKmXQByIqU1sCehWTHcEfEdcP8vpOj5kVnCtR8qC7BmUCeIHBk9AL4V5XO5WnW9HmvRFpmGPuOI+5xJbqZXXCyiOe1rmnNlIMpkq8qtSmyLE76gZQFHJ49QHtJtGGPhipuzSqrMqExJCzABi11DET35PMXb6tm8qQNjPSpBGVlqQTL2BUBiWPePnETp1Qhl9XDCSJHB6df58YuxyTOY5mpFUO4/fCIrp/jPXVGXXL00Vbg1IEekGVH3YT/wDEd8Q+k52K3fa4I+0H+WCigqKwDAMRyxaWPSLXPtgI6Q1NaZlSSSzvcmDAi3IBX7Hd3wWlEPpiKMbh/wCsfv7IC3aKKtWqn1kDbTJmSQJmPpHLAExbCf8A7fVNXbSZ1qTI2mDIBsZgRBmDbvMYcDT2imd1rSwiGn+E7iSPt+GKNgiIFUSZLW5LGxP4W+IGPNSPEWoJZwDhLa4AUFzypoGZVSzIFH/kpP4LOGPh7IBD5jAsw+mRZfeO+KJmHmB3ML6p7bVBNx3kD8fjDLMZL9iWQDaRz3GNHqOs1bYwC7Dh2H5Kd5K85bOeWqsZZT0HN+g98NWzApslQTu7dgf54RacxqVEWPRSEn3c8D7CTj1q7iSAxk4yIh6bd3dCHd02KMajSeuM9QyQbYxvtaftj7pb76SP7QfkYKqARiXtBJR0p7L5U7y7epphfjv9xfCWhVZa9Wk49M7/AMcV2kZgIzK19rWB6KRIj2ndhYTRbM1HB9Vgf8++I9MNbYKA4JCVVs231AeniIwJUDtBnFJVoMQ4C+nvhbtPA6YiOjdrhQGVLGFHmKRIuff++G+nZ+pmHWnuFGm3LG5+2FHiPw06moaDgpztYwV9p64G8M6cQyy0SRJmwx63XdW0z4w/bZ7X2J8qwS16o/8A8f2hXr1tvrgKHu97fYx0wD4nVVZK1KNpEPEWMmD/AJ7YmfEeeqGuxqhg4b8hxHsRBwbQqAoEAJ7dQZ74pu1UkJbqL3O8NFAA/wAKWijaX6jVIaAfS1/vgdKHWTONtQyDgg9B06zg7TtKZl3ERHTk40m9W0zwXux+qYHtSipqDJvURDFd3vtmP1ON8mSUt/n/ADhjU8JEhqgLNFzIiMLK1UIBP44qwdQc6QvY0lnfslbsr5mKY63Pz/bAmmU/WRICiTB/e/2j579MP9KyFKsTuJshYXiSL9L8SfthjkvDoBVvLkC/sfnuPbrxg5dU3UPDGtJ8/JC5w5X7T8v6VO31GwHPPFuh/l8wP1CspoAz6lYx8EiR9mk/c98D5/V1pV1QGdh3N19Xb3jk+/xig/7fRep5qIpFQkkSY9SkG3AhvVaLn2xYc5mlhc5jccUP37qG55WeiZ/aCAjVEPA/hcRPtBHTr8i7zPa22xgiQSLWgjvx/lsIvCNnqI1rzHxIP5Y/V9RPnsEKlVMr6fVIHqjveQOhsceSkjdrHCzRoAnzXf5oGvIvCa6bpdWvli5O6LEs0SxHALWjpc9et8UevrUy2T9JV3BVVUfvSdpCiZLAyIA6T8TmZzlQODSqmnI9ahiQ3+0jg9b4a6o7PQZd5G76ShZSGM3mfoNtwiSB3xdZq/UbtdW1vn2wocABlCaHqICVFKqrKbhTMEiYJ6sOsSPfHgUizT3wT4c03L5antJ3EmWY9T8dBhhqDUhSaruCqgmf85xR1T2yPJj4Q1R5QuXzApzTss3BJi5/TBuVzF4MHEbSq1K1RKrLCA2Q9R3Pvinp0ArSZg3GE0XC0zdYtfdZzSJXpyLVKbAkcqVhl/VsTmVpiKjzJYz/AJ84L8RwkPDFSyqW/hkx+ZgffHjRwqE2m+FyXS7sE00UMUBc89DjHUcqxb0L8wcNqVNZHvxjzVqBTzjmxu2gXQS3Z5UlVFOpTKb9wYcgziN8SZJ8syotZzuTdz9ImBEffAdHOVE+mx7jG2Zz9XOVaasBvACCLTcn+uPUjpogeLNt9+yY1hafZMK+lipkqeYYbnE7pmSJgH7YF0yiC+6eF+mOfjFVmaoo5MrPqURBAt/fEBl9TKVVIj3wOlbDM15JoHAPz/0nMZWXKnyubV2JqLMEACOB/PHvPfsKr+WfTtE+04Ap5iWd0I+OvGPApsFYt+9fDYYdPBK1pqyKI8pe2rVamvtWyy0aQG+odjNHFucQmf00pUKVeVMW4PvjfSaFRFJJ6yIPHbB9auoo1N0FiOtzPzjQg0rMkYacke6gIShRNCvSekSQyyytwI7e2LHLarTFEuSINto/iIH9Ce2JLLaidqOACVBH2OPNDNWvH2HbFRuhd/Ul4dTPzpQRm0dV8NLmfMqpCFSC0nobSo7zJiIw58M6bWQVKbGnuTbdnKgoYO5TENxcc/ngLIamoR1uSwHW0Ahrgci2H1Fg9Cm+3ftO2371yto+Zw/XwgxPDOcfZccBKtco+VWDo0rUWQy8TwYP5/fFromk06dNMwyAEgbAQJNuT+uJfXsopSkVlQG+nnaDEm/Bthlrmeehl8uHcFS3lkTcJBJPwIEn3x5KOMGYNdz2QgWLbwsDnEq5p3N1BgCLEjr+Zw/RRV9PFsLK+nJRqqVWx/DBuagFSrQcIJI3B2EF3ylGqVDRp1mB9S8T36Y/Bv8AVikpIFNAHqDjzKnYD+Ec4x8Q5gPuogE1GIkiIHW/vGHmT05KVFAPq6n/ADpg2+yGrK+1coAFbgG2G+lqCuxoO26n2wk/6j5dv+3k0zdRuMdVHP5Y5x4X1mrl2SpSfepWKlMkx7R2Ixf0+hMrSWHPhPjAIwuk+O6if6WpT6up2wLyLj8CMKch5Ry9NqUlKgADNZi0Xt9jgbM6g9cpUKFg52qVFlJ6MY9J+cSpz7008oypoVHgdVJP9J/HEafRGVwa/AN/SuVIBOF0elmxT2q5AYmB8xMe1r4W6nUbfic8J5nzJ333HcZuQRYGTcGMWa1KJA3QSBh3UOnx6aFrw6x++EEkRHBXL9R0ivSIDUx6jCkEEE/PTGGS0OsaoLDZB68j7YMRqlqZZgytYNyjgxF+CCLjFtpniOk4FPOUgtQWNReD79xi5NqJ3tAIu+KVg0RjlL9YyFI0XqMSFC3v2HPzOIbS8tSenUU0wWkMHPKgTYdIMicW3irJUysJmAaUFts3J6D4/tiFFQ0ySsx1w7QRRwj48g544KGIV+JHaVmGpHfTG0wZ62/lgrO+o7VO8bd1vzwNpRlywG6bFe4bt2bqD3A5xtmqNTKknadtQEKSCOx45UjcLHCepQgSMmA55P8Alc85tZZjM7IXoADhXWq+YGCzgnVqJ2oe4/HAuXRqbAi5PTF1z9jqcfhP6Lm13TjwaAtVSw3Kslh7Yo81p+VrKXpLseeOAftifp6Q9Eqz2ZwTAPT3wwyNT1rP0cE/rijJtmJfG8jsPGEDiLsL3l6S0mjgnrE/Y+xw/wBJz22pSWqgSiWkt0kKY+xIX88LkqpWreUogLcMf3hhjn0Z3Skv0Kb2xmyzyxuOa/yg5yU01fPLVqnckUytmHt1McyMTWoaPVznppAuQDtBP0r1t3MD8sOMx4eK3p1CoPIPH4Y8+H6oy1dGaqFpE+t4JiASBA97bjMThMbqO8nKFp2uN916pNVWmS6AG1ySzEqIMyfSvYY9HOHyi0XUTigz+opU9QDNuE7jEFY4Ai0Gf84nkoliY/8ATB/E/wBMK1k3qv3/AEQEUV+0PTClM1av/quZv+6DilzVPeaY9xOFeafbTkzAF47Yxz/iGmmWDq0lrKfbv7YJhFLnYqkdqOd8xmHNJRtPuOCMcj1nTGylX9kYpPdC36T1jvjpGrZ5KYpogtUSY/mcJvEuSZst6yrIvqIBWU9+b88DBabVSM1O3ynRmhSaeFPEdPZte24Cb7h/xhZqegirnmCuKgrEEGwjiQYsY74iEV2BINl5i3GL3PaglOknlKFJUcC82vPM84sazSSaN24OsPtWMBtH7rWp4VenmwslVtuZZiAJge+Geo6RuaUrCmOxVjP4HE34oz7xSIrGWQyqk+kCBczyZP8A9ca6frtVqSRBtz78fjiHaLUzaVkg+IC6b7efuoLAWJIlFawk1HGY2lgQhfzWvCsSwhrA772aDJGFT12MlueuDMzXKLuAiOuGGn5BM0vmB9jgSwKmHYMBY8A9Sb/rjR0kr4CQ8/8AEP4spMzSRPWwtgjO6ZI2bjLCQCpEnix63tOPYq1ECEJEwysJ63+qSLzwfiL4aahrq16H7Qba1IegR9QJO7baAQSGjj645jG1JE9puraefZcWHsk+RVafoX93oSTJ4MkdOftxjoentlq2UqU6jfsx6oA9SNcAr7niOsweRjmORWBMXP8AnzhtoFaDUZ5C2heLj/jFbW6Jk4hbdEfp3+qPGLWub0RCq7nbduHAEcibcx98DZqmUr7Co2LHT6rAyD89vf3xlm9Z3VUA4m/xzf8AH8sUetFdgczOz0x3B6/z/lzixqWaeFoftsCgf37Wu2gLPVswKppeWIgQQf3YEkk/wwJntPbAVVgSESdoPxMe3+fzIyZsPT3Ib8N7fl37nGVTLEi7NH/1H4C32P5YPR9KgicZGZB470D+/spEICr/AA9l0Z3qN9VNRt7eqf6fnj1qGpClUUrB3c+2I3S8k3megwesT9PXcfjoebdYxQ57b+zWLmL4851jSNZqQBwc14/lIewB6pcrmfMscF/9opVKZRQA2E6ZWpTKkTBw8yiBrk7WHBxmPjyEDuFONUqZM+TVWabn0t/DPN8NszUAT02XpHbBOrgPTanWhx0PUYSaHXlTSeZTieowmSMA+xSQ7FJtUIbLVTxKG/a2ISnVRckfMIndbvyLDFDmtXCUWXmZAHU4mU0TzEXzCQBwBhkZjtoeaCK85X2lrHmvFUsFiAqCwHYmcC6zptStWAoLIMBRxECST2gSSewwuSqcvVIcN2IPMfGKjw/r6JVQLB3gg24HX47/AGOPUjR6XTwvnjy4A9/zVtkbQ3cEr0nS6lCvVy1YQ6mD2INwRMSCCCPnBdGk9OutNHmKlnt2+/fFL4o09q2cFantM0FWxvuDNJIIHAKgc/bjCjP5daNRWrsdiDhT6j7CAJxjazVu1bYmMFkD9f4U7g4V3Uz4nzhV3U8g7fsLD8f5nGeg16yIeIPFx74YeJf9PVp061NWDlmB3GTtg7ZPFoH44nK1QrBFp+1xj0PT5P7YLhW3Fe6NjryVe+Gs/QKpTcXPccnHjxBqapV8hUAFiDa384wu0whWWoBIXphV4lzLVarVAI6X9sZfoRevtPcfmq4CIOZegdlQECZE3BB4jpx2wFqWpoVO3nj/AA/H6Yb6NVepSB5eSsmCIEWPcGTY41rUaO87aFNQYJBG7beLFhPN/vHTGw7UaiKAYvsD/u071aavPgbazywUgqQu4gf7TE2B+ek98MKtOiuYArqXpCWdBuU+lWsYINxcEHkAXnGVakwWrUFRaYRZj0jcQO56k9j1xhS0urVpVa6NJRd5ZmiAJkKYuePyx5WPUSyT+s5+DjnIHt4ryoDgUjz+WQ1f2aAHlYnofcmRfkk/eMUFWm7UlDyu1Y+54F43G9iJB5GFWiZJ1NSo+4/s9qQDctb4AkRc36YZ5uq2X8tqlNwlQQSVKrI4Ex9dj8AA36ehl9HVRmJjwAeK8+/sUXPCV1dHqqSUdVtBUyLdrLBveTfBuW06oaaM1emdxjau4n3mQoAgHrHHEzhpVy+6kGVpDcG359jjLRsiQWLfu+mCOs3H4iPtir02bVCb0Saa3n/iEOPCq8hoK0qMrLeYoO8zcG4/8RfiAe98ItSpQ1MnocO/D3iCotNlan5lNZA28x0thDW1JcwagClZYwD0+cZOpcfVcXGyD3Sqokq5qVUakpB6YS6lVsNt74E0XIvsZd0xgzRqIaqVa5HTCDIHcITngoHVcmzqHRiDHGM6eZZqYO2HQRuA5xXaknlJIUEe+EmWrqEKxY84ryAjBSdtFKcrRRwGH1dSb4HamxqgAGBx/M4P07aj7T9BPJwXqFTzTty5UvwTIhR8zbCGiyjrFJTq1TLVWCVkVgnJNj8Ai+AtE0zTzm1NLzPTLbd7erpC/vHnieOkYpvCtLTwgLKtVmElyxO4nm0gKAbXk2vgPOUaS0areXTBFUKo2CQJItYENz/hxbGo2MLbKYzApEahoVSrnR/pgoo7AC7PbdLyByzfhF+RxhR4t8IrTps9XNlqiqSAEhBHQmWb+tsUOnUv9dTXyar0npiGpmAGj0kcHmBDe3HXEn4tzSU6nlSWKj1qYlT0NgIIjti1pJ53OaxhDQMX7eFGQaCD8O5M1ctBpFxuM3FvzmR7dsCV/C282DiOx/scetM1ajQq+YC+0mwJsDEE46HplRPLBW4N++LHUNTKx5EbjR5+YXfHd2uYZKuadTYpkMYXD7MeGGZdzEXwofSalBTUrIINgZmJ62+P0wRp+t1UsH3L/C8kD4M7h9jHti4enu1LBKx4sePb3R1m2piuVTIvsb/02WZ5uP63Ee2JzUdVarWDAbFmNv8At67u5MAn+2GGu6ymYttK1PSIncABJJU2sTAg9+uFuS0GtmyRSUGOm4LYXMEwPxIxeZqDDpv7/INV5RAdl5yuo5gVfNpeYyU2BYqCUA6hv3Yiefm3OKPXdSplHOXcFXtAkENIttgWJUG/MzjXwhq5ohclVFPy97XJEgnkWsQTPX8cSOVzYy2alk3rTqGUPXaSPxHI98ZToxqSfh2kcCqtSRRNJnSzzwVqGT6VUey8D3+ki8mepx0Pw9q1CrTNGsoalUsyn1I32/8AbcG4Nr+98c017PUjUJog7epIjnmB0tGBtOpPTcMWtuKGOoUWYwRu5/LDNT0oTMa+IbHHPyxx/kKeaVvlPD1Onnno1ZfLKoFImfSahO0ggiHG1x1mCcOvFuS8sl1barephFkmSYA5ZiVtcsY7EgfTtUSsmX3jY1N7C+2pG0yGuNoG0xP73ScNNZCx57qK1NTugXKsOu3sJF7xANsZrtdOzUNdL+JtWB7YJ+vP5rqvlTfh/K1cqKmYenU2MsAKu7zDuBkBZLRBAbi5uBzN5TPPUriptC+ZVVRTjozBbn+ITP5Yrs54iR0Npm12kr7+wHcAkYlK5NKo7l2aqZCkiCgNmIuTvI9IkyBJ5I23tO89QlcXx5cKHivsOO5QbbKsKec2BqKlfM7bhP4c/wBLd8etOY0X3EXPOIDI2jaoUgghuCpHBHwQD/K+OoLX86irBQA1/iJBH2MjC+pdNOiDZGmwcfVCY/TROZ1FaqkHgC+JjUdQA9FPH7PV5bYnPXC/PVkpJCwzkXM8YqRsfO4MYMqAF7qasKFP9rxIvEnnH7QMpUWWybpVpOxcBiUZGPIkcj2IB98QufzNRlKuxbqDip8B6VXal5tBH5gmdoJ7CSN0e2HajRHTREOyTz7/AMIiKwVVjMVCwLU6dJ+rgBmnvPT8cfvEVcs1FGZn6k2m3UwBPJ/DGlVqgDLWpxUQAySODxJE9jhLklNao7MQCKcgFoAAMCP1++MZ7HNPsppwOUdWNalXCUFCttG29qgIv6uAQSe3SemPniHRG2PncxSUVWRfMCQ07RG8FSQbbAbzaeMKdWXNU9tXdvpz6XVgVnt3BjvhNqPjbMsppqAA07ty3j29UR7kT740dNpJnAPr4XdwVxab4pB6TkxXqBWHpmR7jHUdJyIWmFBsMcn0vVnokNzHS18dM8I66tekWsCDcfOLWtgLCMfCo2m1JOEFMqXZ1Ig3kkzbngiAfkYSplyBE/j/AMYtxpFNh9O0m8g48P4VRkZjVf4hf1jFrp2sg00Z9SwSfohY7yoHOyICMd5sIF79u3/OHeSpsKZpiAxUG3ANieenFv7Yocj4YpBDb1d+v/GEuu5M0UaG+pSB9gT/AG++K0+rOr1LAwVRBH07o7PZJ6VYOhmPftgLNlRf0nrPvbsf1kYb6G1ApFSfMuY6EW/MdcftaFI0yAPUL/5ecewxLFu7gJ+CEn0nLNXZKaXZzAn8STawAkn4xQZDQ2py+ZrLQ2uW2n1b7CYI4ET0PBtxP3/pkqq1Wo6P6RCuCABJuL33G30yYB4xReIdcp1FKSQHtvYyoBtPMkCe1xPfHldR1aRk4Y0WKHHnuhbtIyUBqOQai1MBy254ElSJhfpKmIhlP3GFOva7WplVQlGDbt/cQVI9wQfUD2GCMvnfMeilRmZaX0z6jHMTAmwAuTxzjLOpvNdlkqrfSQCCgPq68iN3XFTa46y5OSe/v/xAGEuta6TmjW3uf3gCVEyTw1v3rgmeTPU8qmroWPr3CTDTMjofwjB2Zzi06aPTG3baBYQT/Uk/c4zytPJS1Wtv9QkKs3YtfiIAgm5HPtj2NP08YA+Ku3f6eybZGUPlqzllWkNzEwABJJ9hi/GadMtTo/8Aunk+5Mt83JH2GPvhyjl2pCpQp+WLg2hpHIYySTEHk2Ix+z1Nt4ZRwZ+cec6prX6j+2RQHY+Ulz9yT58nKmXBJN/nELVqt5hdTEkmMdV8colXJCoPqUg/1xy1aDt9MH5xY6TEAwvaMrmrLMVym1oBJx0fwv8A9QWNBUNLYyWBWACB7RuB/LHNNVy9WkyioNp5W/TFDkKVasyhRudhYL7Yq9XlLsDhcaJFp/q/ibzC3QBju6kkf2wpSszszoGIPbB3ibwt/paNNqvl76slgnI9z37Y8+D6lMF0cDaR16dMZEjYw2xZPe+y5m0uyUs07O1ACC1jyLwR8Y8a5qquopgieIsY/pgvxfpT5V9qQykbkI7dvtifek1baIAc2BGL2i0cjiJLwM0CmPtyOzYd6dNalWVThQFEfgL4ceD8kNj7Xg7oIP4iPaDiar6TVR9rVlMcmCY+2K7w3lqYpmGiTySAT9ptjS19S6bcxhGUBOEVomcmmS1tguT2AmfiMGZjxBSRF3mN4sQGZSRYgNthuuFWVy+/JssjdUQ88eoReOmEy6bm6xK1VREUh/SRBcSNwEn1EGL9r9Jy9R6Mj5B2vCS2t1qz07Nq4E1VQdzJ/S+JLxsHqV1pUyrkU59LCALliTxYCT7RgmvVSlSBuUJgkRIPb5nBHh5hUBKUQQ6sklqYYg7Q4H7QNG0mTHAMSbFGhEzbm24yLTvhrCkc1plXL+XuhgVDAqZAJvtP8LjqPjAuZ3cGJPElQR17/bD/AMY+KJZKVH/06c70MMjv9IKlTBhPRIjjkiMTeXqFv3VWeij+fONvTF7wGuJ/flRlP/A7MrkOWFNmW49ux+4H4YZeLcrllqoaI27pZlX6BcXA6EmbC1u9yD4PpCoHR+N42kcqxAmO/A9M3nCzxRnmFWoC0lWKz3CnaP0/PDIDGJXbh+HKgD4kbSIKbwYKggkXsZE/MlTgpgqFEVixqUpa4MElgASvemEJngmD1xPaJqW0QbjqP1+LYYUFYbllwOAA0WIn3AsRwbYDqkrHMa9o5/UJwbZsLDVKqSKahtv7wk89fjG2V2ASItACkmT/ACjnAq5fa5I7TBN+1u8WMY2Z7NPMSD7i/wCcY1dFO2VvqCv32RCk8yWq1YCLVdADIAiO/Tn4OHOV1ZhT2tUV2nkcx/u4/wA+2IXKVixFvSDcnqe2H2lZhVb1c9B0H5c3698L6gyObTue0fUDN/Pwge3uE9p6zRpbhXMq44icSSZ6itRtplJMTjXxjlmYK6SUAuO2JRKJtJxldOd6TdzOe6U3IW2fzBqOWJJ6CegxVeFvFVLKkQkkKfUf4u3xiQyyEOByJxSUtIpsHYQCBYYRq5Rw8cqSLFL54o8SvmH3EyWMnoAOgA6DG2mZOs6bqSloEmO2JPNsQ0XxVeD9RqqrBZAIiYt/ziTFC3TvZ4Fg+66gG0vVDWqjo9KqPUGLJN4UzIHsJwryNY7/AEttKnn3xf8Ahnwn5hZqr+hj/l8MNe8HZRh+zGxx+8vX5wvS6n0pBI8YIzShrwDlc3rI3Uz7zjfJqxkAExH88UdLwbBvWO0e2DQaVL0LeOTzjVn6vCG/27tMc+xhC6aWp5aoGWTSaIn91jAP4FcCadmnFLav1TtHsI5/X8sZZmtUD1lH01NgHwv9SMGrQCU0K/XfcsjcJuDB5EWt1x5Hd3PhVHZOEI+VBoOhO2GBn3/pBOEa00UspAYwLkdxMCfmPth5q+e3W47/AD9uThVqOnF6YdfrUXHdf6j/ADpjV6V1D0XBr/wn8ijjfRooLOZdSJiL3IHQ2/WMAaTU9ZJ6XwRSLOCGBt7RPaPvjbI6O9SoNhFllzf03Nv/ACMdOhx6HUSsZU4GB+ae891vp7tTEqDMyQLTj5ndVNV1PloCIDVAvqPyfjryQBzjzm69MKEWS5+q0QO09fzwVq2aRqNAKFUIhDKvRiSJPWTze98ZWmABbNIMuPfsuDwaFLTRspl0rHzqe6mbBr+kxuABFi3IjqMVeez2TSkgFFGmw4DAWk7z6/ieY6Yh6mbtYkITeImwH9rGxgdhgj/Wp6LQ0esCeTwfe3XmIHTD9ZoBqNz4+xNC8Gv8qXbA6191LLh1Y0mLFLlfpBHcjoRE2Pz2GWXqqRDIA3BBAPY8EyOl8UuleH/Sa4kkX2R9SrNzySLAwBce2F2p5tXbbUpevoApkdeeSOTxNyb4Z0qaJkYaDR7g+ULXBLWycepIgcji343GHegeEalaahO3+BfbmT7m3+GBp4d8O1WPm1aLU6C3ioCGfsApAYIOSSACLXBMUGnaqaVVoNu2E9T6i1x9GLjvX6KHydgkmay5pq9Jx0jE7Q8Pl2s1sV+p5wVqm5rKBc4RZzVFRz5IkDrxjL0759xbGlNcbU9quXWiwXrPJxRZGKiKqDgerCfPP56jcvqHXBWkrUSlUNOZiLTMY0pWP9LZIOe6JJtcrTV2r9CmJ7nri28JUajZXy2EB13pHUbtp+ORiCUGpUCBTPH3x2fwlsXL0UZSKlGmUJPvE/oMJldHGz06sf6RE4SyhqVSgvluIXvgVtQqBpVgVOD/ABHmgW2ATgnTvDq7dz4AawBhY1uUGwXZSatmnewsMb5TT0i8k43q0AJHb+WF/wD3gJK9vbGb/TyyHCJ2eEToqKUqudpZaTkCxJOyR9lEt9sMF0+lTq1iUL0wKbepqb7kFUIWXb9CNTZmAa42TJicJcj6aRZbNMSLGCsET2MnCzM1WC1ACQCyyAYBiYkdYk/jiturFKu091U6nomTijRVk3+YlB3Vgp3IPMqOCQQCx2JMHk2x6zWlZYJUpzJvtqGosqv/AOoST6YcJ5lXgCQrgQTKwaoN4sL4KzKjeLDDdwrhcXJ9rnhujRFVqTOxBpqk1KZ2yKhYttWW+hSANv19hOMMtnsvlsi+/YW8wLBpCqSWSo3qHmJtkqvq9VgBHEBIL1P/AAOE3gegtStUFRVceUphgGuayXv1ub40YJ5NRHbz8LCKCsD4lT6V4ayaPl3NUVhWpIzB3QrPnZUEqBBQAPVQhp4N+QDdO0PJZdaeZeoagNN6rUyaZUlFLBVESApsZ3SY44xznOUV/wBSRtEedxA74qfJXyXbaNyusGBIseD04GO1cjm/CTahxoL5qOXXMUlcEUzLPJSrtWkOnopttFp4A9XIwF4ByWXrV6ozCqyNQIXfYK5q0aasDPTexntNsOspVZtIzrMxZgliSSRJINz3FsR+QPpqDoDYdvSOO2HaB7pWemTi1DOKXbzlqBJam0KEF1ZYsG9bT9UlRYQZPxj3mMlTE1Gdl2EWDCy+jdbbzDFp9uMco8L1WC14YjagYQSIaHuOxsL4aeHarPSquxLOxlmJlmMtck3J9zir1CAaeYx8oXiiuhZw0lSsWrAmmt9rLE7ZNuon0iLz34wNqGTy5q7GVKM1mVChUF0Cue5FyKYBI5bHPG+r7/yx61FQAsCPjFN7qpSMK0zWgUHpFSxjzghbcllLqswAZIBJJJHBtF8BL4Uyi1ApFSoC7KFNVFj9lu9RCGTuIA46SLQdtNH7MfAx9zSAGwHGCZO9gppS99FJ/DehUgMtTzNMJVNZ2O5gQ1NRSIRyLXV2YG11ItNmudrpQ2eXRTbU8objSTad6DdLiuWYyTzTWCPaSnrCWvfE/n6YFaQB06Y0IZ3aiSnpjHbsozVtPRs/XpKKdNVcqvlrtEbjBNzLQbnrAwQc5Wy1VqDtujhx1HSffA2cUf6lT12i+Nqt82Zv83xelLXNDCP/ACfuEwJrp+WFSXmTzh6uYcCDgLKqA5gRxxhhUFjjCAzaU4/EluciCcROZHrb5xU6ufTiXpfU3zi/CDsJtGV//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52" name="Picture 28" descr="https://encrypted-tbn2.gstatic.com/images?q=tbn:ANd9GcSFaTSePmt029RzMh71m7FE2lX_hAp14h-J4EBfryKAtCHLfWo-"/>
          <p:cNvPicPr>
            <a:picLocks noChangeAspect="1" noChangeArrowheads="1"/>
          </p:cNvPicPr>
          <p:nvPr/>
        </p:nvPicPr>
        <p:blipFill>
          <a:blip r:embed="rId5" cstate="print"/>
          <a:srcRect/>
          <a:stretch>
            <a:fillRect/>
          </a:stretch>
        </p:blipFill>
        <p:spPr bwMode="auto">
          <a:xfrm>
            <a:off x="5410199" y="3962400"/>
            <a:ext cx="3200793" cy="2397506"/>
          </a:xfrm>
          <a:prstGeom prst="rect">
            <a:avLst/>
          </a:prstGeom>
          <a:ln>
            <a:noFill/>
          </a:ln>
          <a:effectLst>
            <a:outerShdw blurRad="292100" dist="139700" dir="2700000" algn="tl" rotWithShape="0">
              <a:srgbClr val="333333">
                <a:alpha val="65000"/>
              </a:srgbClr>
            </a:outerShdw>
          </a:effectLst>
        </p:spPr>
      </p:pic>
      <p:pic>
        <p:nvPicPr>
          <p:cNvPr id="2" name="Picture 2" descr="C:\Users\Judith\Documents\CURB Summer 2013\Thacher Garrison\Celestia Before\Guysinger before - Copy.JPG"/>
          <p:cNvPicPr>
            <a:picLocks noChangeAspect="1" noChangeArrowheads="1"/>
          </p:cNvPicPr>
          <p:nvPr/>
        </p:nvPicPr>
        <p:blipFill>
          <a:blip r:embed="rId6" cstate="print"/>
          <a:srcRect/>
          <a:stretch>
            <a:fillRect/>
          </a:stretch>
        </p:blipFill>
        <p:spPr bwMode="auto">
          <a:xfrm>
            <a:off x="5562600" y="762000"/>
            <a:ext cx="2935582" cy="2895600"/>
          </a:xfrm>
          <a:prstGeom prst="rect">
            <a:avLst/>
          </a:prstGeom>
          <a:ln>
            <a:noFill/>
          </a:ln>
          <a:effectLst>
            <a:outerShdw blurRad="292100" dist="139700" dir="2700000" algn="tl" rotWithShape="0">
              <a:srgbClr val="333333">
                <a:alpha val="65000"/>
              </a:srgbClr>
            </a:outerShdw>
          </a:effectLst>
        </p:spPr>
      </p:pic>
      <p:pic>
        <p:nvPicPr>
          <p:cNvPr id="1028" name="Picture 4" descr="http://www.nwcb.wa.gov/admin/weedImagesThumbs/himalayanblackberry1.jpg"/>
          <p:cNvPicPr>
            <a:picLocks noChangeAspect="1" noChangeArrowheads="1"/>
          </p:cNvPicPr>
          <p:nvPr/>
        </p:nvPicPr>
        <p:blipFill>
          <a:blip r:embed="rId7" cstate="print"/>
          <a:srcRect/>
          <a:stretch>
            <a:fillRect/>
          </a:stretch>
        </p:blipFill>
        <p:spPr bwMode="auto">
          <a:xfrm>
            <a:off x="3352800" y="2895600"/>
            <a:ext cx="2492521" cy="1905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5000">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38200"/>
            <a:ext cx="8229600" cy="990600"/>
          </a:xfrm>
        </p:spPr>
        <p:txBody>
          <a:bodyPr>
            <a:normAutofit fontScale="90000"/>
          </a:bodyPr>
          <a:lstStyle/>
          <a:p>
            <a:r>
              <a:rPr lang="en-US" b="1" dirty="0" smtClean="0">
                <a:latin typeface="Trebuchet MS" pitchFamily="34" charset="0"/>
              </a:rPr>
              <a:t/>
            </a:r>
            <a:br>
              <a:rPr lang="en-US" b="1" dirty="0" smtClean="0">
                <a:latin typeface="Trebuchet MS" pitchFamily="34" charset="0"/>
              </a:rPr>
            </a:br>
            <a:r>
              <a:rPr lang="en-US" b="1" dirty="0" smtClean="0">
                <a:latin typeface="Trebuchet MS" pitchFamily="34" charset="0"/>
              </a:rPr>
              <a:t>Native Plants-</a:t>
            </a:r>
            <a:r>
              <a:rPr lang="en-US" b="1" i="1" dirty="0" smtClean="0">
                <a:latin typeface="Trebuchet MS" pitchFamily="34" charset="0"/>
              </a:rPr>
              <a:t/>
            </a:r>
            <a:br>
              <a:rPr lang="en-US" b="1" i="1" dirty="0" smtClean="0">
                <a:latin typeface="Trebuchet MS" pitchFamily="34" charset="0"/>
              </a:rPr>
            </a:br>
            <a:r>
              <a:rPr lang="en-US" i="1" dirty="0" smtClean="0">
                <a:latin typeface="Trebuchet MS" pitchFamily="34" charset="0"/>
              </a:rPr>
              <a:t>Why? Where? When? How</a:t>
            </a:r>
            <a:r>
              <a:rPr lang="en-US" dirty="0" smtClean="0">
                <a:latin typeface="Trebuchet MS" pitchFamily="34" charset="0"/>
              </a:rPr>
              <a:t>?</a:t>
            </a:r>
            <a:br>
              <a:rPr lang="en-US" dirty="0" smtClean="0">
                <a:latin typeface="Trebuchet MS" pitchFamily="34" charset="0"/>
              </a:rPr>
            </a:br>
            <a:endParaRPr lang="en-US" dirty="0">
              <a:latin typeface="Trebuchet MS" pitchFamily="34" charset="0"/>
            </a:endParaRPr>
          </a:p>
        </p:txBody>
      </p:sp>
      <p:sp>
        <p:nvSpPr>
          <p:cNvPr id="5" name="Content Placeholder 4"/>
          <p:cNvSpPr>
            <a:spLocks noGrp="1"/>
          </p:cNvSpPr>
          <p:nvPr>
            <p:ph idx="1"/>
          </p:nvPr>
        </p:nvSpPr>
        <p:spPr/>
        <p:txBody>
          <a:bodyPr/>
          <a:lstStyle/>
          <a:p>
            <a:pPr lvl="0"/>
            <a:r>
              <a:rPr lang="en-US" dirty="0" smtClean="0"/>
              <a:t>Where can I see them growing/flowering?</a:t>
            </a:r>
          </a:p>
          <a:p>
            <a:pPr lvl="0">
              <a:buNone/>
            </a:pPr>
            <a:endParaRPr lang="en-US" dirty="0" smtClean="0"/>
          </a:p>
          <a:p>
            <a:pPr lvl="0"/>
            <a:r>
              <a:rPr lang="en-US" dirty="0" smtClean="0"/>
              <a:t>Why should I consider planting them in my yard, flower garden or along my creek?</a:t>
            </a:r>
          </a:p>
          <a:p>
            <a:pPr lvl="0"/>
            <a:endParaRPr lang="en-US" dirty="0" smtClean="0"/>
          </a:p>
          <a:p>
            <a:pPr lvl="0"/>
            <a:r>
              <a:rPr lang="en-US" dirty="0" smtClean="0"/>
              <a:t>How do I find out where to buy native plants?</a:t>
            </a:r>
          </a:p>
          <a:p>
            <a:pPr lvl="0">
              <a:buNone/>
            </a:pPr>
            <a:endParaRPr lang="en-US" dirty="0" smtClean="0"/>
          </a:p>
          <a:p>
            <a:pPr lvl="0"/>
            <a:r>
              <a:rPr lang="en-US" dirty="0" smtClean="0"/>
              <a:t>When and where do I to plant native plants and how do I care for them.?</a:t>
            </a:r>
          </a:p>
          <a:p>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of Native Planting in Walla Walla and College Place</a:t>
            </a:r>
            <a:endParaRPr lang="en-US" dirty="0"/>
          </a:p>
        </p:txBody>
      </p:sp>
      <p:sp>
        <p:nvSpPr>
          <p:cNvPr id="3" name="Content Placeholder 2"/>
          <p:cNvSpPr>
            <a:spLocks noGrp="1"/>
          </p:cNvSpPr>
          <p:nvPr>
            <p:ph idx="1"/>
          </p:nvPr>
        </p:nvSpPr>
        <p:spPr/>
        <p:txBody>
          <a:bodyPr/>
          <a:lstStyle/>
          <a:p>
            <a:r>
              <a:rPr lang="en-US" dirty="0" smtClean="0"/>
              <a:t>Yellowhawk Creek at Murr Field and WA-HI</a:t>
            </a:r>
          </a:p>
          <a:p>
            <a:r>
              <a:rPr lang="en-US" dirty="0" smtClean="0"/>
              <a:t>Garrison Creek at Wilbur and Celestia Drive, Ruth Street, Walla Walla General Hospital</a:t>
            </a:r>
          </a:p>
          <a:p>
            <a:r>
              <a:rPr lang="en-US" dirty="0" smtClean="0"/>
              <a:t>Stone Creek at Stone Street and Lamperti Street</a:t>
            </a:r>
          </a:p>
          <a:p>
            <a:r>
              <a:rPr lang="en-US" dirty="0" smtClean="0"/>
              <a:t>Lincoln Creek at Catherine  and Whitman Street</a:t>
            </a:r>
          </a:p>
          <a:p>
            <a:r>
              <a:rPr lang="en-US" dirty="0" smtClean="0"/>
              <a:t>Bryant Creek on Palouse and L Streets</a:t>
            </a:r>
          </a:p>
          <a:p>
            <a:r>
              <a:rPr lang="en-US" dirty="0" smtClean="0"/>
              <a:t>Russell Creek on Reser Road at Wilbur</a:t>
            </a:r>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to plant natives</a:t>
            </a:r>
            <a:endParaRPr lang="en-US" dirty="0"/>
          </a:p>
        </p:txBody>
      </p:sp>
      <p:sp>
        <p:nvSpPr>
          <p:cNvPr id="3" name="Content Placeholder 2"/>
          <p:cNvSpPr>
            <a:spLocks noGrp="1"/>
          </p:cNvSpPr>
          <p:nvPr>
            <p:ph idx="1"/>
          </p:nvPr>
        </p:nvSpPr>
        <p:spPr/>
        <p:txBody>
          <a:bodyPr/>
          <a:lstStyle/>
          <a:p>
            <a:r>
              <a:rPr lang="en-US" dirty="0" smtClean="0"/>
              <a:t>Dryland shrubs, perennials and grasses my be planted in the fall or spring.</a:t>
            </a:r>
          </a:p>
          <a:p>
            <a:r>
              <a:rPr lang="en-US" dirty="0" smtClean="0"/>
              <a:t>For spring planting, plant as early as possible and provide water through spring to establish roots.</a:t>
            </a:r>
          </a:p>
          <a:p>
            <a:r>
              <a:rPr lang="en-US" dirty="0" smtClean="0"/>
              <a:t>Supplement water for the first two years in dry summer and early fall months. (July-Oct)</a:t>
            </a:r>
          </a:p>
          <a:p>
            <a:pPr>
              <a:buNone/>
            </a:pPr>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Planting Natives-container grown</a:t>
            </a:r>
            <a:endParaRPr lang="en-US" dirty="0"/>
          </a:p>
        </p:txBody>
      </p:sp>
      <p:sp>
        <p:nvSpPr>
          <p:cNvPr id="3" name="Content Placeholder 2"/>
          <p:cNvSpPr>
            <a:spLocks noGrp="1"/>
          </p:cNvSpPr>
          <p:nvPr>
            <p:ph idx="1"/>
          </p:nvPr>
        </p:nvSpPr>
        <p:spPr/>
        <p:txBody>
          <a:bodyPr>
            <a:normAutofit/>
          </a:bodyPr>
          <a:lstStyle/>
          <a:p>
            <a:r>
              <a:rPr lang="en-US" dirty="0" smtClean="0"/>
              <a:t>Dig a hole large enough to allow the roots to hang straight down without curling back up.</a:t>
            </a:r>
          </a:p>
          <a:p>
            <a:r>
              <a:rPr lang="en-US" dirty="0" smtClean="0"/>
              <a:t>Fill the hole with water and let it drain.</a:t>
            </a:r>
          </a:p>
          <a:p>
            <a:r>
              <a:rPr lang="en-US" dirty="0" smtClean="0"/>
              <a:t>Set the plant in the hole make sure the crown is at ground surface.</a:t>
            </a:r>
          </a:p>
          <a:p>
            <a:r>
              <a:rPr lang="en-US" dirty="0" smtClean="0"/>
              <a:t>Fill the hole with soil and firm the soil around the roots.</a:t>
            </a:r>
          </a:p>
          <a:p>
            <a:r>
              <a:rPr lang="en-US" dirty="0" smtClean="0"/>
              <a:t>A slight depression may be left around the plant to retain water. Water the plant.</a:t>
            </a:r>
          </a:p>
          <a:p>
            <a:pPr>
              <a:buNone/>
            </a:pPr>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Caring for Native Plants in the Garden</a:t>
            </a:r>
            <a:endParaRPr lang="en-US" dirty="0"/>
          </a:p>
        </p:txBody>
      </p:sp>
      <p:sp>
        <p:nvSpPr>
          <p:cNvPr id="3" name="Content Placeholder 2"/>
          <p:cNvSpPr>
            <a:spLocks noGrp="1"/>
          </p:cNvSpPr>
          <p:nvPr>
            <p:ph idx="1"/>
          </p:nvPr>
        </p:nvSpPr>
        <p:spPr/>
        <p:txBody>
          <a:bodyPr>
            <a:normAutofit/>
          </a:bodyPr>
          <a:lstStyle/>
          <a:p>
            <a:r>
              <a:rPr lang="en-US" dirty="0" smtClean="0"/>
              <a:t>Provide the plant with water equivalent to that received in its natural habitat.</a:t>
            </a:r>
          </a:p>
          <a:p>
            <a:r>
              <a:rPr lang="en-US" dirty="0" smtClean="0"/>
              <a:t>Conserve water by applying water with a drip line or-mini sprinkler system.</a:t>
            </a:r>
          </a:p>
          <a:p>
            <a:r>
              <a:rPr lang="en-US" dirty="0" smtClean="0"/>
              <a:t>Period thinning may be used to maintain “order’’ if native species reseed more than desired.</a:t>
            </a:r>
          </a:p>
          <a:p>
            <a:r>
              <a:rPr lang="en-US" dirty="0" smtClean="0"/>
              <a:t>After they are well established native shrubs may be pruned.</a:t>
            </a:r>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90600"/>
          </a:xfrm>
        </p:spPr>
        <p:txBody>
          <a:bodyPr/>
          <a:lstStyle/>
          <a:p>
            <a:pPr algn="ctr"/>
            <a:r>
              <a:rPr lang="en-US" dirty="0" smtClean="0"/>
              <a:t> Information about Native Plants</a:t>
            </a:r>
            <a:endParaRPr lang="en-US" dirty="0"/>
          </a:p>
        </p:txBody>
      </p:sp>
      <p:sp>
        <p:nvSpPr>
          <p:cNvPr id="3" name="Content Placeholder 2"/>
          <p:cNvSpPr>
            <a:spLocks noGrp="1"/>
          </p:cNvSpPr>
          <p:nvPr>
            <p:ph idx="1"/>
          </p:nvPr>
        </p:nvSpPr>
        <p:spPr>
          <a:xfrm>
            <a:off x="457200" y="1981200"/>
            <a:ext cx="8229600" cy="4593336"/>
          </a:xfrm>
        </p:spPr>
        <p:txBody>
          <a:bodyPr>
            <a:normAutofit fontScale="85000" lnSpcReduction="20000"/>
          </a:bodyPr>
          <a:lstStyle/>
          <a:p>
            <a:r>
              <a:rPr lang="en-US" b="1" u="sng" dirty="0" smtClean="0"/>
              <a:t>Eastern Washington Native Plants</a:t>
            </a:r>
            <a:endParaRPr lang="en-US" dirty="0" smtClean="0"/>
          </a:p>
          <a:p>
            <a:r>
              <a:rPr lang="en-US" u="sng" dirty="0" smtClean="0">
                <a:hlinkClick r:id="rId2"/>
              </a:rPr>
              <a:t>http://www.bentler.us/eastern-washington/plants/</a:t>
            </a:r>
            <a:endParaRPr lang="en-US" dirty="0" smtClean="0"/>
          </a:p>
          <a:p>
            <a:endParaRPr lang="en-US" dirty="0" smtClean="0"/>
          </a:p>
          <a:p>
            <a:r>
              <a:rPr lang="en-US" b="1" u="sng" dirty="0" smtClean="0"/>
              <a:t>Walla Walla County Native Plant Society</a:t>
            </a:r>
            <a:endParaRPr lang="en-US" dirty="0" smtClean="0"/>
          </a:p>
          <a:p>
            <a:r>
              <a:rPr lang="en-US" u="sng" dirty="0" smtClean="0">
                <a:hlinkClick r:id="rId3"/>
              </a:rPr>
              <a:t>http://www.wnps.org/plant_lists/counties/walla_walla/walla_walla_county.html</a:t>
            </a:r>
            <a:endParaRPr lang="en-US" u="sng" dirty="0" smtClean="0"/>
          </a:p>
          <a:p>
            <a:endParaRPr lang="en-US" dirty="0" smtClean="0"/>
          </a:p>
          <a:p>
            <a:pPr>
              <a:buNone/>
            </a:pPr>
            <a:r>
              <a:rPr lang="en-US" dirty="0" smtClean="0"/>
              <a:t>   </a:t>
            </a:r>
            <a:r>
              <a:rPr lang="en-US" b="1" dirty="0" smtClean="0"/>
              <a:t>The Wild Garden: Hansen's Northwest Native Plant Database</a:t>
            </a:r>
            <a:endParaRPr lang="en-US" dirty="0" smtClean="0"/>
          </a:p>
          <a:p>
            <a:r>
              <a:rPr lang="en-US" u="sng" dirty="0" smtClean="0">
                <a:hlinkClick r:id="rId4"/>
              </a:rPr>
              <a:t>http://www.nwplants.com/business/catalog/indexPerennials.html</a:t>
            </a:r>
            <a:endParaRPr lang="en-US" dirty="0" smtClean="0"/>
          </a:p>
          <a:p>
            <a:r>
              <a:rPr lang="en-US" b="1" u="sng" dirty="0" smtClean="0"/>
              <a:t>Washington State Noxious Weed Control Board</a:t>
            </a:r>
            <a:endParaRPr lang="en-US" dirty="0" smtClean="0"/>
          </a:p>
          <a:p>
            <a:r>
              <a:rPr lang="en-US" u="sng" dirty="0" smtClean="0">
                <a:hlinkClick r:id="rId5"/>
              </a:rPr>
              <a:t>http://www.nwcb.wa.gov/</a:t>
            </a:r>
            <a:endParaRPr lang="en-US" dirty="0" smtClean="0"/>
          </a:p>
          <a:p>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90600"/>
          </a:xfrm>
        </p:spPr>
        <p:txBody>
          <a:bodyPr>
            <a:normAutofit fontScale="90000"/>
          </a:bodyPr>
          <a:lstStyle/>
          <a:p>
            <a:r>
              <a:rPr lang="en-US" dirty="0" smtClean="0"/>
              <a:t>Finding Native Plants for Your Garden</a:t>
            </a:r>
            <a:endParaRPr lang="en-US" dirty="0"/>
          </a:p>
        </p:txBody>
      </p:sp>
      <p:sp>
        <p:nvSpPr>
          <p:cNvPr id="3" name="Content Placeholder 2"/>
          <p:cNvSpPr>
            <a:spLocks noGrp="1"/>
          </p:cNvSpPr>
          <p:nvPr>
            <p:ph idx="1"/>
          </p:nvPr>
        </p:nvSpPr>
        <p:spPr>
          <a:xfrm>
            <a:off x="457200" y="1828800"/>
            <a:ext cx="8229600" cy="4745736"/>
          </a:xfrm>
        </p:spPr>
        <p:txBody>
          <a:bodyPr/>
          <a:lstStyle/>
          <a:p>
            <a:r>
              <a:rPr lang="en-US" dirty="0" smtClean="0"/>
              <a:t>Please do not collect plants from the wild.</a:t>
            </a:r>
          </a:p>
          <a:p>
            <a:r>
              <a:rPr lang="en-US" dirty="0" smtClean="0"/>
              <a:t>Ask the nursery if their plants are from local seed stock.</a:t>
            </a:r>
          </a:p>
          <a:p>
            <a:r>
              <a:rPr lang="en-US" dirty="0" smtClean="0"/>
              <a:t>Be aware of non-native plants that may be listed as noxious weeds and avoid using them.</a:t>
            </a:r>
          </a:p>
          <a:p>
            <a:pPr>
              <a:buNone/>
            </a:pPr>
            <a:endParaRPr lang="en-US" dirty="0" smtClean="0">
              <a:solidFill>
                <a:srgbClr val="FF0000"/>
              </a:solidFill>
            </a:endParaRPr>
          </a:p>
          <a:p>
            <a:pPr>
              <a:buNone/>
            </a:pPr>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62000"/>
          </a:xfrm>
        </p:spPr>
        <p:txBody>
          <a:bodyPr>
            <a:normAutofit fontScale="90000"/>
          </a:bodyPr>
          <a:lstStyle/>
          <a:p>
            <a:pPr lvl="0" algn="ctr"/>
            <a:r>
              <a:rPr lang="en-US" dirty="0" smtClean="0"/>
              <a:t/>
            </a:r>
            <a:br>
              <a:rPr lang="en-US" dirty="0" smtClean="0"/>
            </a:br>
            <a:r>
              <a:rPr lang="en-US" dirty="0" smtClean="0"/>
              <a:t/>
            </a:r>
            <a:br>
              <a:rPr lang="en-US" dirty="0" smtClean="0"/>
            </a:br>
            <a:r>
              <a:rPr lang="en-US" dirty="0" smtClean="0"/>
              <a:t>Where to purchase native plants</a:t>
            </a:r>
            <a:br>
              <a:rPr lang="en-US" dirty="0" smtClean="0"/>
            </a:br>
            <a:endParaRPr lang="en-US" dirty="0"/>
          </a:p>
        </p:txBody>
      </p:sp>
      <p:sp>
        <p:nvSpPr>
          <p:cNvPr id="3" name="Content Placeholder 2"/>
          <p:cNvSpPr>
            <a:spLocks noGrp="1"/>
          </p:cNvSpPr>
          <p:nvPr>
            <p:ph idx="1"/>
          </p:nvPr>
        </p:nvSpPr>
        <p:spPr>
          <a:xfrm>
            <a:off x="457200" y="1981200"/>
            <a:ext cx="8229600" cy="4593336"/>
          </a:xfrm>
        </p:spPr>
        <p:txBody>
          <a:bodyPr>
            <a:normAutofit fontScale="55000" lnSpcReduction="20000"/>
          </a:bodyPr>
          <a:lstStyle/>
          <a:p>
            <a:pPr lvl="0"/>
            <a:r>
              <a:rPr lang="en-US" u="sng" dirty="0" smtClean="0">
                <a:hlinkClick r:id="rId2"/>
              </a:rPr>
              <a:t>CTUIR </a:t>
            </a:r>
            <a:r>
              <a:rPr lang="en-US" b="1" u="sng" dirty="0" smtClean="0">
                <a:hlinkClick r:id="rId2"/>
              </a:rPr>
              <a:t>Tribal Native Plant Nursery</a:t>
            </a:r>
            <a:r>
              <a:rPr lang="en-US" dirty="0" smtClean="0"/>
              <a:t>-Locally Collected, Locally Adapted Native Plants</a:t>
            </a:r>
          </a:p>
          <a:p>
            <a:r>
              <a:rPr lang="en-US" dirty="0" smtClean="0"/>
              <a:t>Confederated Tribes of the Umatilla Indian Reservation </a:t>
            </a:r>
          </a:p>
          <a:p>
            <a:r>
              <a:rPr lang="en-US" dirty="0" smtClean="0"/>
              <a:t>Gail Redberg, Manager</a:t>
            </a:r>
          </a:p>
          <a:p>
            <a:r>
              <a:rPr lang="en-US" dirty="0" smtClean="0"/>
              <a:t>Office (541) 278-8525 fax (541) 429-8560.</a:t>
            </a:r>
          </a:p>
          <a:p>
            <a:r>
              <a:rPr lang="en-US" u="sng" dirty="0" smtClean="0">
                <a:hlinkClick r:id="rId3"/>
              </a:rPr>
              <a:t>www.tribalnativeplants.com/</a:t>
            </a:r>
            <a:endParaRPr lang="en-US" dirty="0" smtClean="0"/>
          </a:p>
          <a:p>
            <a:r>
              <a:rPr lang="en-US" dirty="0" smtClean="0"/>
              <a:t> </a:t>
            </a:r>
          </a:p>
          <a:p>
            <a:pPr lvl="0"/>
            <a:r>
              <a:rPr lang="en-US" b="1" u="sng" dirty="0" smtClean="0"/>
              <a:t>Wildlands Nursery</a:t>
            </a:r>
            <a:r>
              <a:rPr lang="en-US" u="sng" dirty="0" smtClean="0"/>
              <a:t> -</a:t>
            </a:r>
            <a:r>
              <a:rPr lang="en-US" dirty="0" smtClean="0"/>
              <a:t>Propagates and sells healthy plants adapted to Eastern Washington.</a:t>
            </a:r>
          </a:p>
          <a:p>
            <a:r>
              <a:rPr lang="en-US" dirty="0" smtClean="0"/>
              <a:t>68911 River Road </a:t>
            </a:r>
            <a:r>
              <a:rPr lang="en-US" b="1" dirty="0" smtClean="0"/>
              <a:t>Benton City</a:t>
            </a:r>
            <a:r>
              <a:rPr lang="en-US" dirty="0" smtClean="0"/>
              <a:t>, </a:t>
            </a:r>
            <a:r>
              <a:rPr lang="en-US" b="1" dirty="0" smtClean="0"/>
              <a:t>WA</a:t>
            </a:r>
            <a:r>
              <a:rPr lang="en-US" dirty="0" smtClean="0"/>
              <a:t>. 99320 </a:t>
            </a:r>
          </a:p>
          <a:p>
            <a:r>
              <a:rPr lang="en-US" dirty="0" smtClean="0"/>
              <a:t>Anne Meisinger or Ryan Watts</a:t>
            </a:r>
          </a:p>
          <a:p>
            <a:r>
              <a:rPr lang="en-US" dirty="0" smtClean="0"/>
              <a:t>(509) 588-4328</a:t>
            </a:r>
            <a:r>
              <a:rPr lang="en-US" b="1" dirty="0" smtClean="0"/>
              <a:t> </a:t>
            </a:r>
            <a:endParaRPr lang="en-US" dirty="0" smtClean="0"/>
          </a:p>
          <a:p>
            <a:r>
              <a:rPr lang="en-US" b="1" u="sng" dirty="0" smtClean="0">
                <a:hlinkClick r:id="rId4"/>
              </a:rPr>
              <a:t>www.wildlandsnursery</a:t>
            </a:r>
            <a:r>
              <a:rPr lang="en-US" u="sng" dirty="0" smtClean="0">
                <a:hlinkClick r:id="rId4"/>
              </a:rPr>
              <a:t>.com/</a:t>
            </a:r>
            <a:endParaRPr lang="en-US" dirty="0" smtClean="0"/>
          </a:p>
          <a:p>
            <a:r>
              <a:rPr lang="en-US" dirty="0" smtClean="0"/>
              <a:t>	</a:t>
            </a:r>
            <a:endParaRPr lang="en-US" b="1" dirty="0" smtClean="0"/>
          </a:p>
          <a:p>
            <a:pPr lvl="0"/>
            <a:r>
              <a:rPr lang="en-US" b="1" u="sng" dirty="0" smtClean="0"/>
              <a:t>Plants of the Wild 123-</a:t>
            </a:r>
            <a:r>
              <a:rPr lang="en-US" dirty="0" smtClean="0"/>
              <a:t>Plants adapted to NE Washington that also do well in Walla Walla.</a:t>
            </a:r>
            <a:endParaRPr lang="en-US" b="1" dirty="0" smtClean="0"/>
          </a:p>
          <a:p>
            <a:r>
              <a:rPr lang="en-US" dirty="0" smtClean="0"/>
              <a:t>123 Stateline Road Tekoa, WA 99033 </a:t>
            </a:r>
          </a:p>
          <a:p>
            <a:r>
              <a:rPr lang="en-US" dirty="0" smtClean="0"/>
              <a:t>Kathy Hutton or Carrie Garcia</a:t>
            </a:r>
          </a:p>
          <a:p>
            <a:r>
              <a:rPr lang="en-US" dirty="0" smtClean="0"/>
              <a:t>(509) 284-2848</a:t>
            </a:r>
          </a:p>
          <a:p>
            <a:r>
              <a:rPr lang="en-US" u="sng" dirty="0" smtClean="0">
                <a:hlinkClick r:id="rId5"/>
              </a:rPr>
              <a:t>www.</a:t>
            </a:r>
            <a:r>
              <a:rPr lang="en-US" b="1" u="sng" dirty="0" smtClean="0">
                <a:hlinkClick r:id="rId5"/>
              </a:rPr>
              <a:t>plantsofthewild</a:t>
            </a:r>
            <a:r>
              <a:rPr lang="en-US" u="sng" dirty="0" smtClean="0">
                <a:hlinkClick r:id="rId5"/>
              </a:rPr>
              <a:t>.com/</a:t>
            </a:r>
            <a:r>
              <a:rPr lang="en-US" i="1" dirty="0" smtClean="0"/>
              <a:t> </a:t>
            </a:r>
            <a:endParaRPr lang="en-US" dirty="0" smtClean="0"/>
          </a:p>
          <a:p>
            <a:r>
              <a:rPr lang="en-US" dirty="0" smtClean="0"/>
              <a:t>‎</a:t>
            </a:r>
          </a:p>
          <a:p>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udith\Documents\CURB Winter 2014\Winter Workshop information\Project photos for presentations\Walla Walla Watershed photos\cover map2.jpg"/>
          <p:cNvPicPr>
            <a:picLocks noChangeAspect="1" noChangeArrowheads="1"/>
          </p:cNvPicPr>
          <p:nvPr/>
        </p:nvPicPr>
        <p:blipFill>
          <a:blip r:embed="rId3" cstate="print"/>
          <a:srcRect/>
          <a:stretch>
            <a:fillRect/>
          </a:stretch>
        </p:blipFill>
        <p:spPr bwMode="auto">
          <a:xfrm>
            <a:off x="1219200" y="1219200"/>
            <a:ext cx="6030158" cy="5141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a:xfrm>
            <a:off x="990600" y="685800"/>
            <a:ext cx="7924800" cy="533400"/>
          </a:xfrm>
        </p:spPr>
        <p:txBody>
          <a:bodyPr>
            <a:normAutofit fontScale="90000"/>
          </a:bodyPr>
          <a:lstStyle/>
          <a:p>
            <a:r>
              <a:rPr lang="en-US" dirty="0" smtClean="0"/>
              <a:t>Walla Walla Watershed</a:t>
            </a:r>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Semi-Arid Desert</a:t>
            </a:r>
            <a:r>
              <a:rPr lang="en-US" b="1" dirty="0" smtClean="0"/>
              <a:t/>
            </a:r>
            <a:br>
              <a:rPr lang="en-US" b="1" dirty="0" smtClean="0"/>
            </a:br>
            <a:endParaRPr lang="en-US" dirty="0"/>
          </a:p>
        </p:txBody>
      </p:sp>
      <p:sp>
        <p:nvSpPr>
          <p:cNvPr id="3" name="Content Placeholder 2"/>
          <p:cNvSpPr>
            <a:spLocks noGrp="1"/>
          </p:cNvSpPr>
          <p:nvPr>
            <p:ph idx="1"/>
          </p:nvPr>
        </p:nvSpPr>
        <p:spPr/>
        <p:txBody>
          <a:bodyPr>
            <a:normAutofit/>
          </a:bodyPr>
          <a:lstStyle/>
          <a:p>
            <a:pPr>
              <a:buNone/>
            </a:pPr>
            <a:r>
              <a:rPr lang="en-US" dirty="0" smtClean="0"/>
              <a:t>Semi-arid desert plants  require little water and lots of sun grow in the lower part of the basin near the Columbia River.</a:t>
            </a:r>
          </a:p>
          <a:p>
            <a:pPr>
              <a:buNone/>
            </a:pPr>
            <a:r>
              <a:rPr lang="en-US" dirty="0" smtClean="0"/>
              <a:t>A few examples-</a:t>
            </a:r>
          </a:p>
          <a:p>
            <a:r>
              <a:rPr lang="en-US" dirty="0" smtClean="0"/>
              <a:t>Juniper </a:t>
            </a:r>
          </a:p>
          <a:p>
            <a:r>
              <a:rPr lang="en-US" dirty="0" smtClean="0"/>
              <a:t>Sages, rabbitbrush, bitterbrush.</a:t>
            </a:r>
          </a:p>
          <a:p>
            <a:r>
              <a:rPr lang="en-US" dirty="0" smtClean="0"/>
              <a:t>Native bunch grasses</a:t>
            </a:r>
          </a:p>
          <a:p>
            <a:r>
              <a:rPr lang="en-US" dirty="0" smtClean="0"/>
              <a:t>Mallow and Bitterroot</a:t>
            </a:r>
          </a:p>
          <a:p>
            <a:endParaRPr lang="en-US" dirty="0" smtClean="0"/>
          </a:p>
          <a:p>
            <a:endParaRPr lang="en-US" dirty="0"/>
          </a:p>
        </p:txBody>
      </p:sp>
    </p:spTree>
  </p:cSld>
  <p:clrMapOvr>
    <a:masterClrMapping/>
  </p:clrMapOvr>
  <p:transition spd="med" advClick="0" advTm="5000">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Semi-arid desert landscape</a:t>
            </a:r>
            <a:endParaRPr lang="en-US" dirty="0"/>
          </a:p>
        </p:txBody>
      </p:sp>
      <p:pic>
        <p:nvPicPr>
          <p:cNvPr id="4" name="Content Placeholder 3" descr="Gray rabbitbrush pictures and information"/>
          <p:cNvPicPr>
            <a:picLocks noGrp="1"/>
          </p:cNvPicPr>
          <p:nvPr>
            <p:ph idx="1"/>
          </p:nvPr>
        </p:nvPicPr>
        <p:blipFill>
          <a:blip r:embed="rId3" cstate="print"/>
          <a:srcRect/>
          <a:stretch>
            <a:fillRect/>
          </a:stretch>
        </p:blipFill>
        <p:spPr bwMode="auto">
          <a:xfrm>
            <a:off x="533400" y="2209800"/>
            <a:ext cx="4648200" cy="3048000"/>
          </a:xfrm>
          <a:prstGeom prst="rect">
            <a:avLst/>
          </a:prstGeom>
          <a:ln>
            <a:noFill/>
          </a:ln>
          <a:effectLst>
            <a:outerShdw blurRad="292100" dist="139700" dir="2700000" algn="tl" rotWithShape="0">
              <a:srgbClr val="333333">
                <a:alpha val="65000"/>
              </a:srgbClr>
            </a:outerShdw>
          </a:effectLst>
        </p:spPr>
      </p:pic>
      <p:pic>
        <p:nvPicPr>
          <p:cNvPr id="5" name="Picture 4" descr="Pictures of orange globe mallow"/>
          <p:cNvPicPr/>
          <p:nvPr/>
        </p:nvPicPr>
        <p:blipFill>
          <a:blip r:embed="rId4" cstate="print"/>
          <a:srcRect/>
          <a:stretch>
            <a:fillRect/>
          </a:stretch>
        </p:blipFill>
        <p:spPr bwMode="auto">
          <a:xfrm>
            <a:off x="4876800" y="2743200"/>
            <a:ext cx="2743200" cy="36385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5000">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90600"/>
          </a:xfrm>
        </p:spPr>
        <p:txBody>
          <a:bodyPr/>
          <a:lstStyle/>
          <a:p>
            <a:r>
              <a:rPr lang="en-US" dirty="0" smtClean="0"/>
              <a:t>Desert Plants</a:t>
            </a:r>
            <a:endParaRPr lang="en-US" dirty="0"/>
          </a:p>
        </p:txBody>
      </p:sp>
      <p:pic>
        <p:nvPicPr>
          <p:cNvPr id="6" name="Content Placeholder 5" descr="Picture of great basin wild rye at Lake Roosevelt - Leymus cinereus"/>
          <p:cNvPicPr>
            <a:picLocks noGrp="1"/>
          </p:cNvPicPr>
          <p:nvPr>
            <p:ph idx="1"/>
          </p:nvPr>
        </p:nvPicPr>
        <p:blipFill>
          <a:blip r:embed="rId3" cstate="print"/>
          <a:srcRect/>
          <a:stretch>
            <a:fillRect/>
          </a:stretch>
        </p:blipFill>
        <p:spPr bwMode="auto">
          <a:xfrm>
            <a:off x="685800" y="2133600"/>
            <a:ext cx="2667000" cy="3733800"/>
          </a:xfrm>
          <a:prstGeom prst="rect">
            <a:avLst/>
          </a:prstGeom>
          <a:ln>
            <a:noFill/>
          </a:ln>
          <a:effectLst>
            <a:outerShdw blurRad="292100" dist="139700" dir="2700000" algn="tl" rotWithShape="0">
              <a:srgbClr val="333333">
                <a:alpha val="65000"/>
              </a:srgbClr>
            </a:outerShdw>
          </a:effectLst>
        </p:spPr>
      </p:pic>
      <p:pic>
        <p:nvPicPr>
          <p:cNvPr id="8" name="Picture 7" descr="Pictures of wax currant bushes"/>
          <p:cNvPicPr/>
          <p:nvPr/>
        </p:nvPicPr>
        <p:blipFill>
          <a:blip r:embed="rId4" cstate="print"/>
          <a:srcRect/>
          <a:stretch>
            <a:fillRect/>
          </a:stretch>
        </p:blipFill>
        <p:spPr bwMode="auto">
          <a:xfrm>
            <a:off x="5638800" y="990600"/>
            <a:ext cx="2667000" cy="3505200"/>
          </a:xfrm>
          <a:prstGeom prst="rect">
            <a:avLst/>
          </a:prstGeom>
          <a:ln>
            <a:noFill/>
          </a:ln>
          <a:effectLst>
            <a:outerShdw blurRad="292100" dist="139700" dir="2700000" algn="tl" rotWithShape="0">
              <a:srgbClr val="333333">
                <a:alpha val="65000"/>
              </a:srgbClr>
            </a:outerShdw>
          </a:effectLst>
        </p:spPr>
      </p:pic>
      <p:pic>
        <p:nvPicPr>
          <p:cNvPr id="10" name="Picture 9" descr="Bitterroot flower pictures"/>
          <p:cNvPicPr/>
          <p:nvPr/>
        </p:nvPicPr>
        <p:blipFill>
          <a:blip r:embed="rId5" cstate="print"/>
          <a:srcRect/>
          <a:stretch>
            <a:fillRect/>
          </a:stretch>
        </p:blipFill>
        <p:spPr bwMode="auto">
          <a:xfrm>
            <a:off x="3505200" y="4114800"/>
            <a:ext cx="2895600" cy="18954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5000">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Riparian</a:t>
            </a:r>
            <a:endParaRPr lang="en-US" dirty="0"/>
          </a:p>
        </p:txBody>
      </p:sp>
      <p:sp>
        <p:nvSpPr>
          <p:cNvPr id="3" name="Content Placeholder 2"/>
          <p:cNvSpPr>
            <a:spLocks noGrp="1"/>
          </p:cNvSpPr>
          <p:nvPr>
            <p:ph idx="1"/>
          </p:nvPr>
        </p:nvSpPr>
        <p:spPr/>
        <p:txBody>
          <a:bodyPr>
            <a:normAutofit/>
          </a:bodyPr>
          <a:lstStyle/>
          <a:p>
            <a:pPr>
              <a:buNone/>
            </a:pPr>
            <a:r>
              <a:rPr lang="en-US" dirty="0" smtClean="0"/>
              <a:t>Plants growing in areas along streams do well in both sun and shade. A high water table allows plants to thrive with no supplemental water after roots are established.</a:t>
            </a:r>
          </a:p>
          <a:p>
            <a:pPr>
              <a:buNone/>
            </a:pPr>
            <a:r>
              <a:rPr lang="en-US" dirty="0" smtClean="0"/>
              <a:t>A few examples-</a:t>
            </a:r>
          </a:p>
          <a:p>
            <a:r>
              <a:rPr lang="en-US" dirty="0" smtClean="0"/>
              <a:t>Willows, chokecherry, bitter cherry, alder.</a:t>
            </a:r>
          </a:p>
          <a:p>
            <a:r>
              <a:rPr lang="en-US" dirty="0" smtClean="0"/>
              <a:t>Osier dogwood, Woods Rose, Mock orange. </a:t>
            </a:r>
          </a:p>
          <a:p>
            <a:r>
              <a:rPr lang="en-US" dirty="0" smtClean="0"/>
              <a:t>Yellow stream violet, monkey flower, penstemon.</a:t>
            </a:r>
            <a:endParaRPr lang="en-US" dirty="0">
              <a:solidFill>
                <a:srgbClr val="FF0000"/>
              </a:solidFill>
            </a:endParaRPr>
          </a:p>
        </p:txBody>
      </p:sp>
    </p:spTree>
  </p:cSld>
  <p:clrMapOvr>
    <a:masterClrMapping/>
  </p:clrMapOvr>
  <p:transition spd="med" advClick="0" advTm="5000">
    <p:wipe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2443</TotalTime>
  <Words>1894</Words>
  <Application>Microsoft Office PowerPoint</Application>
  <PresentationFormat>On-screen Show (4:3)</PresentationFormat>
  <Paragraphs>286</Paragraphs>
  <Slides>46</Slides>
  <Notes>31</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Urban</vt:lpstr>
      <vt:lpstr>Native Plants of Walla Walla Basin and the Blue Mountains</vt:lpstr>
      <vt:lpstr>Thank You</vt:lpstr>
      <vt:lpstr>Partners</vt:lpstr>
      <vt:lpstr> Native Plants- Why? Where? When? How? </vt:lpstr>
      <vt:lpstr>Walla Walla Watershed</vt:lpstr>
      <vt:lpstr> Semi-Arid Desert </vt:lpstr>
      <vt:lpstr>Semi-arid desert landscape</vt:lpstr>
      <vt:lpstr>Desert Plants</vt:lpstr>
      <vt:lpstr>Riparian</vt:lpstr>
      <vt:lpstr>Riparian</vt:lpstr>
      <vt:lpstr>Riparian Plants</vt:lpstr>
      <vt:lpstr>Mountain Rivers </vt:lpstr>
      <vt:lpstr>  Grassland Meadows  Sunlight is abundant with moist soils in the spring  gradually drying over the summer. </vt:lpstr>
      <vt:lpstr>Grassland Meadows</vt:lpstr>
      <vt:lpstr>Grassland Meadows</vt:lpstr>
      <vt:lpstr>  Moist Upland Forest Meadows Marshy meadows surrounded by Old Growth Forests mixed sun and shade.  </vt:lpstr>
      <vt:lpstr>Moist Forest Meadows</vt:lpstr>
      <vt:lpstr>Moist Forest Meadows</vt:lpstr>
      <vt:lpstr>Sunny Forest Slopes Where high elevation captures more snowpack and shallow soils, become dry over the summer.</vt:lpstr>
      <vt:lpstr>Sunny Forest Slopes</vt:lpstr>
      <vt:lpstr>Sunny Forest Slopes</vt:lpstr>
      <vt:lpstr>Sunny forest slopes and roadsides</vt:lpstr>
      <vt:lpstr>Slide 23</vt:lpstr>
      <vt:lpstr>Why Use Native Plants?</vt:lpstr>
      <vt:lpstr>Landscaping with Native Plants</vt:lpstr>
      <vt:lpstr>How do I design a native plant garden?</vt:lpstr>
      <vt:lpstr>Group plants by their needs.</vt:lpstr>
      <vt:lpstr>What native plants are best for a planting in Walla Walla </vt:lpstr>
      <vt:lpstr>Sun and Dry Soil</vt:lpstr>
      <vt:lpstr>Slide 30</vt:lpstr>
      <vt:lpstr>Slide 31</vt:lpstr>
      <vt:lpstr>Sun with Supplemental Moisture </vt:lpstr>
      <vt:lpstr>Slide 33</vt:lpstr>
      <vt:lpstr>Slide 34</vt:lpstr>
      <vt:lpstr>Riparian Areas- Sun/Shade/Shallow Soils/Moist</vt:lpstr>
      <vt:lpstr>Slide 36</vt:lpstr>
      <vt:lpstr>Slide 37</vt:lpstr>
      <vt:lpstr>What Not to Plant-</vt:lpstr>
      <vt:lpstr>Slide 39</vt:lpstr>
      <vt:lpstr>Examples of Native Planting in Walla Walla and College Place</vt:lpstr>
      <vt:lpstr>When to plant natives</vt:lpstr>
      <vt:lpstr>Planting Natives-container grown</vt:lpstr>
      <vt:lpstr>Caring for Native Plants in the Garden</vt:lpstr>
      <vt:lpstr> Information about Native Plants</vt:lpstr>
      <vt:lpstr>Finding Native Plants for Your Garden</vt:lpstr>
      <vt:lpstr>  Where to purchase native plants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Native Plants</dc:title>
  <dc:creator>Judith</dc:creator>
  <cp:lastModifiedBy>Judith</cp:lastModifiedBy>
  <cp:revision>262</cp:revision>
  <dcterms:created xsi:type="dcterms:W3CDTF">2014-02-17T04:38:28Z</dcterms:created>
  <dcterms:modified xsi:type="dcterms:W3CDTF">2015-12-12T14:58:10Z</dcterms:modified>
</cp:coreProperties>
</file>